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9"/>
  </p:notesMasterIdLst>
  <p:handoutMasterIdLst>
    <p:handoutMasterId r:id="rId20"/>
  </p:handoutMasterIdLst>
  <p:sldIdLst>
    <p:sldId id="417" r:id="rId2"/>
    <p:sldId id="392" r:id="rId3"/>
    <p:sldId id="372" r:id="rId4"/>
    <p:sldId id="394" r:id="rId5"/>
    <p:sldId id="395" r:id="rId6"/>
    <p:sldId id="396" r:id="rId7"/>
    <p:sldId id="397" r:id="rId8"/>
    <p:sldId id="398" r:id="rId9"/>
    <p:sldId id="399" r:id="rId10"/>
    <p:sldId id="400" r:id="rId11"/>
    <p:sldId id="401" r:id="rId12"/>
    <p:sldId id="402" r:id="rId13"/>
    <p:sldId id="418" r:id="rId14"/>
    <p:sldId id="403" r:id="rId15"/>
    <p:sldId id="404" r:id="rId16"/>
    <p:sldId id="405" r:id="rId17"/>
    <p:sldId id="366" r:id="rId18"/>
  </p:sldIdLst>
  <p:sldSz cx="9144000" cy="6858000" type="screen4x3"/>
  <p:notesSz cx="6794500" cy="9931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omi Wase" initials="NW" lastIdx="6" clrIdx="0">
    <p:extLst>
      <p:ext uri="{19B8F6BF-5375-455C-9EA6-DF929625EA0E}">
        <p15:presenceInfo xmlns:p15="http://schemas.microsoft.com/office/powerpoint/2012/main" userId="S::naomi.wase@pngnri.org::94ecb2f9-b29d-4319-a9a2-b5b9f1cf77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2EB63"/>
    <a:srgbClr val="891A1F"/>
    <a:srgbClr val="E9B25E"/>
    <a:srgbClr val="EB9E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5"/>
    <p:restoredTop sz="92134"/>
  </p:normalViewPr>
  <p:slideViewPr>
    <p:cSldViewPr snapToGrid="0" snapToObjects="1">
      <p:cViewPr varScale="1">
        <p:scale>
          <a:sx n="102" d="100"/>
          <a:sy n="102" d="100"/>
        </p:scale>
        <p:origin x="16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8646" y="1"/>
            <a:ext cx="2944283" cy="498295"/>
          </a:xfrm>
          <a:prstGeom prst="rect">
            <a:avLst/>
          </a:prstGeom>
        </p:spPr>
        <p:txBody>
          <a:bodyPr vert="horz" lIns="91440" tIns="45720" rIns="91440" bIns="45720" rtlCol="0"/>
          <a:lstStyle>
            <a:lvl1pPr algn="r">
              <a:defRPr sz="1200"/>
            </a:lvl1pPr>
          </a:lstStyle>
          <a:p>
            <a:fld id="{50A140FE-FC92-4B19-903D-6D87659EC25D}" type="datetimeFigureOut">
              <a:rPr lang="en-AU" smtClean="0"/>
              <a:t>28/11/23</a:t>
            </a:fld>
            <a:endParaRPr lang="en-AU"/>
          </a:p>
        </p:txBody>
      </p:sp>
      <p:sp>
        <p:nvSpPr>
          <p:cNvPr id="4" name="Footer Placeholder 3"/>
          <p:cNvSpPr>
            <a:spLocks noGrp="1"/>
          </p:cNvSpPr>
          <p:nvPr>
            <p:ph type="ftr" sz="quarter" idx="2"/>
          </p:nvPr>
        </p:nvSpPr>
        <p:spPr>
          <a:xfrm>
            <a:off x="1" y="9433107"/>
            <a:ext cx="2944283" cy="498293"/>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8646" y="9433107"/>
            <a:ext cx="2944283" cy="498293"/>
          </a:xfrm>
          <a:prstGeom prst="rect">
            <a:avLst/>
          </a:prstGeom>
        </p:spPr>
        <p:txBody>
          <a:bodyPr vert="horz" lIns="91440" tIns="45720" rIns="91440" bIns="45720" rtlCol="0" anchor="b"/>
          <a:lstStyle>
            <a:lvl1pPr algn="r">
              <a:defRPr sz="1200"/>
            </a:lvl1pPr>
          </a:lstStyle>
          <a:p>
            <a:fld id="{789EE403-8806-4016-A2EF-735F47B96DE6}" type="slidenum">
              <a:rPr lang="en-AU" smtClean="0"/>
              <a:t>‹#›</a:t>
            </a:fld>
            <a:endParaRPr lang="en-AU"/>
          </a:p>
        </p:txBody>
      </p:sp>
    </p:spTree>
    <p:extLst>
      <p:ext uri="{BB962C8B-B14F-4D97-AF65-F5344CB8AC3E}">
        <p14:creationId xmlns:p14="http://schemas.microsoft.com/office/powerpoint/2010/main" val="736604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6" y="1"/>
            <a:ext cx="2944283" cy="498295"/>
          </a:xfrm>
          <a:prstGeom prst="rect">
            <a:avLst/>
          </a:prstGeom>
        </p:spPr>
        <p:txBody>
          <a:bodyPr vert="horz" lIns="91440" tIns="45720" rIns="91440" bIns="45720" rtlCol="0"/>
          <a:lstStyle>
            <a:lvl1pPr algn="r">
              <a:defRPr sz="1200"/>
            </a:lvl1pPr>
          </a:lstStyle>
          <a:p>
            <a:fld id="{C04F9700-AB53-40DA-B517-D39362B3BD9C}" type="datetimeFigureOut">
              <a:rPr lang="en-AU" smtClean="0"/>
              <a:t>28/11/23</a:t>
            </a:fld>
            <a:endParaRPr lang="en-AU"/>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9487"/>
            <a:ext cx="5435600" cy="3910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33107"/>
            <a:ext cx="2944283" cy="49829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6" y="9433107"/>
            <a:ext cx="2944283" cy="498293"/>
          </a:xfrm>
          <a:prstGeom prst="rect">
            <a:avLst/>
          </a:prstGeom>
        </p:spPr>
        <p:txBody>
          <a:bodyPr vert="horz" lIns="91440" tIns="45720" rIns="91440" bIns="45720" rtlCol="0" anchor="b"/>
          <a:lstStyle>
            <a:lvl1pPr algn="r">
              <a:defRPr sz="1200"/>
            </a:lvl1pPr>
          </a:lstStyle>
          <a:p>
            <a:fld id="{DF21B466-2116-4F90-ABE1-7AC85954CA6A}" type="slidenum">
              <a:rPr lang="en-AU" smtClean="0"/>
              <a:t>‹#›</a:t>
            </a:fld>
            <a:endParaRPr lang="en-AU"/>
          </a:p>
        </p:txBody>
      </p:sp>
    </p:spTree>
    <p:extLst>
      <p:ext uri="{BB962C8B-B14F-4D97-AF65-F5344CB8AC3E}">
        <p14:creationId xmlns:p14="http://schemas.microsoft.com/office/powerpoint/2010/main" val="321136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F21B466-2116-4F90-ABE1-7AC85954CA6A}" type="slidenum">
              <a:rPr lang="en-AU" smtClean="0"/>
              <a:t>1</a:t>
            </a:fld>
            <a:endParaRPr lang="en-AU"/>
          </a:p>
        </p:txBody>
      </p:sp>
    </p:spTree>
    <p:extLst>
      <p:ext uri="{BB962C8B-B14F-4D97-AF65-F5344CB8AC3E}">
        <p14:creationId xmlns:p14="http://schemas.microsoft.com/office/powerpoint/2010/main" val="154630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21B466-2116-4F90-ABE1-7AC85954CA6A}" type="slidenum">
              <a:rPr lang="en-AU" smtClean="0"/>
              <a:t>8</a:t>
            </a:fld>
            <a:endParaRPr lang="en-AU"/>
          </a:p>
        </p:txBody>
      </p:sp>
    </p:spTree>
    <p:extLst>
      <p:ext uri="{BB962C8B-B14F-4D97-AF65-F5344CB8AC3E}">
        <p14:creationId xmlns:p14="http://schemas.microsoft.com/office/powerpoint/2010/main" val="316197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1B466-2116-4F90-ABE1-7AC85954CA6A}" type="slidenum">
              <a:rPr lang="en-AU" smtClean="0"/>
              <a:t>17</a:t>
            </a:fld>
            <a:endParaRPr lang="en-AU"/>
          </a:p>
        </p:txBody>
      </p:sp>
    </p:spTree>
    <p:extLst>
      <p:ext uri="{BB962C8B-B14F-4D97-AF65-F5344CB8AC3E}">
        <p14:creationId xmlns:p14="http://schemas.microsoft.com/office/powerpoint/2010/main" val="2986342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2357" y="2220686"/>
            <a:ext cx="9143988" cy="2104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 y="6334316"/>
            <a:ext cx="9141619" cy="64008"/>
          </a:xfrm>
          <a:prstGeom prst="rect">
            <a:avLst/>
          </a:prstGeom>
          <a:solidFill>
            <a:srgbClr val="891A1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22960" y="758952"/>
            <a:ext cx="7543800" cy="3566160"/>
          </a:xfrm>
          <a:ln>
            <a:noFill/>
          </a:ln>
        </p:spPr>
        <p:txBody>
          <a:bodyPr anchor="b">
            <a:normAutofit/>
          </a:bodyPr>
          <a:lstStyle>
            <a:lvl1pPr algn="l">
              <a:lnSpc>
                <a:spcPct val="85000"/>
              </a:lnSpc>
              <a:defRPr sz="7200" spc="-50" baseline="0">
                <a:solidFill>
                  <a:schemeClr val="bg1"/>
                </a:solidFill>
              </a:defRPr>
            </a:lvl1pPr>
          </a:lstStyle>
          <a:p>
            <a:r>
              <a:rPr lang="en-AU" dirty="0"/>
              <a:t>Master title style</a:t>
            </a:r>
            <a:endParaRPr lang="en-US" dirty="0"/>
          </a:p>
        </p:txBody>
      </p:sp>
      <p:sp>
        <p:nvSpPr>
          <p:cNvPr id="3" name="Subtitle 2"/>
          <p:cNvSpPr>
            <a:spLocks noGrp="1"/>
          </p:cNvSpPr>
          <p:nvPr>
            <p:ph type="subTitle" idx="1" hasCustomPrompt="1"/>
          </p:nvPr>
        </p:nvSpPr>
        <p:spPr>
          <a:xfrm>
            <a:off x="825038" y="4455621"/>
            <a:ext cx="7543800" cy="435176"/>
          </a:xfrm>
          <a:ln>
            <a:noFill/>
          </a:ln>
        </p:spPr>
        <p:txBody>
          <a:bodyPr lIns="91440" rIns="91440">
            <a:normAutofit/>
          </a:bodyPr>
          <a:lstStyle>
            <a:lvl1pPr marL="0" indent="0" algn="l">
              <a:buNone/>
              <a:defRPr sz="2400" cap="all" spc="200" baseline="0">
                <a:solidFill>
                  <a:schemeClr val="tx2"/>
                </a:solidFill>
                <a:latin typeface="Franklin Gothic Medium" charset="0"/>
                <a:ea typeface="Franklin Gothic Medium" charset="0"/>
                <a:cs typeface="Franklin Gothic Medium"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AU" dirty="0"/>
              <a:t>Master subtitle style</a:t>
            </a:r>
            <a:endParaRPr lang="en-US" dirty="0"/>
          </a:p>
        </p:txBody>
      </p:sp>
      <p:pic>
        <p:nvPicPr>
          <p:cNvPr id="11" name="Picture 10"/>
          <p:cNvPicPr/>
          <p:nvPr userDrawn="1"/>
        </p:nvPicPr>
        <p:blipFill>
          <a:blip r:embed="rId2"/>
          <a:stretch>
            <a:fillRect/>
          </a:stretch>
        </p:blipFill>
        <p:spPr>
          <a:xfrm>
            <a:off x="822960" y="756476"/>
            <a:ext cx="3621405" cy="898525"/>
          </a:xfrm>
          <a:prstGeom prst="rect">
            <a:avLst/>
          </a:prstGeom>
        </p:spPr>
      </p:pic>
      <p:sp>
        <p:nvSpPr>
          <p:cNvPr id="13" name="Subtitle 2"/>
          <p:cNvSpPr txBox="1">
            <a:spLocks/>
          </p:cNvSpPr>
          <p:nvPr userDrawn="1"/>
        </p:nvSpPr>
        <p:spPr>
          <a:xfrm>
            <a:off x="797737" y="5325561"/>
            <a:ext cx="7543800" cy="435176"/>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Franklin Gothic Medium" charset="0"/>
                <a:ea typeface="Franklin Gothic Medium" charset="0"/>
                <a:cs typeface="Franklin Gothic Medium" charset="0"/>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Franklin Gothic Book" charset="0"/>
                <a:ea typeface="Franklin Gothic Book" charset="0"/>
                <a:cs typeface="Franklin Gothic Book" charset="0"/>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Franklin Gothic Book" charset="0"/>
                <a:ea typeface="Franklin Gothic Book" charset="0"/>
                <a:cs typeface="Franklin Gothic Book" charset="0"/>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Franklin Gothic Book" charset="0"/>
                <a:ea typeface="Franklin Gothic Book" charset="0"/>
                <a:cs typeface="Franklin Gothic Book" charset="0"/>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Franklin Gothic Book" charset="0"/>
                <a:ea typeface="Franklin Gothic Book" charset="0"/>
                <a:cs typeface="Franklin Gothic Book" charset="0"/>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AU" sz="1800" cap="none" spc="100" baseline="0" dirty="0">
                <a:solidFill>
                  <a:schemeClr val="tx1"/>
                </a:solidFill>
              </a:rPr>
              <a:t>Name of presenter</a:t>
            </a:r>
            <a:endParaRPr lang="en-US" sz="1800" cap="none" spc="100" baseline="0" dirty="0">
              <a:solidFill>
                <a:schemeClr val="tx1"/>
              </a:solidFill>
            </a:endParaRPr>
          </a:p>
        </p:txBody>
      </p:sp>
      <p:sp>
        <p:nvSpPr>
          <p:cNvPr id="14" name="TextBox 13"/>
          <p:cNvSpPr txBox="1"/>
          <p:nvPr userDrawn="1"/>
        </p:nvSpPr>
        <p:spPr>
          <a:xfrm>
            <a:off x="822960" y="6398324"/>
            <a:ext cx="7518577" cy="369332"/>
          </a:xfrm>
          <a:prstGeom prst="rect">
            <a:avLst/>
          </a:prstGeom>
          <a:noFill/>
        </p:spPr>
        <p:txBody>
          <a:bodyPr wrap="square" rtlCol="0">
            <a:spAutoFit/>
          </a:bodyPr>
          <a:lstStyle/>
          <a:p>
            <a:pPr algn="ctr"/>
            <a:r>
              <a:rPr lang="en-US" sz="1800" i="1" spc="200" baseline="0" dirty="0">
                <a:solidFill>
                  <a:schemeClr val="bg2"/>
                </a:solidFill>
                <a:latin typeface="Minion Pro Medium" charset="0"/>
                <a:ea typeface="Minion Pro Medium" charset="0"/>
                <a:cs typeface="Minion Pro Medium" charset="0"/>
              </a:rPr>
              <a:t>Inquire     Inform     Influence</a:t>
            </a:r>
          </a:p>
        </p:txBody>
      </p:sp>
    </p:spTree>
    <p:extLst>
      <p:ext uri="{BB962C8B-B14F-4D97-AF65-F5344CB8AC3E}">
        <p14:creationId xmlns:p14="http://schemas.microsoft.com/office/powerpoint/2010/main" val="20570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10"/>
          </p:nvPr>
        </p:nvSpPr>
        <p:spPr/>
        <p:txBody>
          <a:bodyPr/>
          <a:lstStyle>
            <a:lvl1pPr>
              <a:defRPr>
                <a:latin typeface="Franklin Gothic Medium" charset="0"/>
                <a:ea typeface="Franklin Gothic Medium" charset="0"/>
                <a:cs typeface="Franklin Gothic Medium" charset="0"/>
              </a:defRPr>
            </a:lvl1pPr>
          </a:lstStyle>
          <a:p>
            <a:fld id="{985BDBC7-76D6-0B49-8882-D0C1595DA9C0}" type="datetimeFigureOut">
              <a:rPr lang="en-US" smtClean="0"/>
              <a:pPr/>
              <a:t>11/28/23</a:t>
            </a:fld>
            <a:endParaRPr lang="en-US" dirty="0"/>
          </a:p>
        </p:txBody>
      </p:sp>
      <p:sp>
        <p:nvSpPr>
          <p:cNvPr id="5" name="Footer Placeholder 4"/>
          <p:cNvSpPr>
            <a:spLocks noGrp="1"/>
          </p:cNvSpPr>
          <p:nvPr>
            <p:ph type="ftr" sz="quarter" idx="11"/>
          </p:nvPr>
        </p:nvSpPr>
        <p:spPr/>
        <p:txBody>
          <a:bodyPr/>
          <a:lstStyle>
            <a:lvl1pPr>
              <a:defRPr b="0" i="0">
                <a:latin typeface="Franklin Gothic Medium" charset="0"/>
                <a:ea typeface="Franklin Gothic Medium" charset="0"/>
                <a:cs typeface="Franklin Gothic Medium"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Franklin Gothic Medium" charset="0"/>
                <a:ea typeface="Franklin Gothic Medium" charset="0"/>
                <a:cs typeface="Franklin Gothic Medium" charset="0"/>
              </a:defRPr>
            </a:lvl1pPr>
          </a:lstStyle>
          <a:p>
            <a:fld id="{3F84F23B-AC95-DB49-899D-CEF200A1D79C}" type="slidenum">
              <a:rPr lang="en-US" smtClean="0"/>
              <a:pPr/>
              <a:t>‹#›</a:t>
            </a:fld>
            <a:endParaRPr lang="en-US" dirty="0"/>
          </a:p>
        </p:txBody>
      </p:sp>
    </p:spTree>
    <p:extLst>
      <p:ext uri="{BB962C8B-B14F-4D97-AF65-F5344CB8AC3E}">
        <p14:creationId xmlns:p14="http://schemas.microsoft.com/office/powerpoint/2010/main" val="202044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22960" y="286604"/>
            <a:ext cx="7543800" cy="1450757"/>
          </a:xfrm>
        </p:spPr>
        <p:txBody>
          <a:bodyPr/>
          <a:lstStyle/>
          <a:p>
            <a:r>
              <a:rPr lang="en-AU" dirty="0"/>
              <a:t>Master title style</a:t>
            </a:r>
            <a:endParaRPr lang="en-US" dirty="0"/>
          </a:p>
        </p:txBody>
      </p:sp>
      <p:sp>
        <p:nvSpPr>
          <p:cNvPr id="3" name="Content Placeholder 2"/>
          <p:cNvSpPr>
            <a:spLocks noGrp="1"/>
          </p:cNvSpPr>
          <p:nvPr>
            <p:ph sz="half" idx="1" hasCustomPrompt="1"/>
          </p:nvPr>
        </p:nvSpPr>
        <p:spPr>
          <a:xfrm>
            <a:off x="822960" y="1845734"/>
            <a:ext cx="3703320" cy="4023360"/>
          </a:xfrm>
        </p:spPr>
        <p:txBody>
          <a:bodyPr/>
          <a:lstStyle/>
          <a:p>
            <a:pPr lvl="0"/>
            <a:r>
              <a:rPr lang="en-AU" dirty="0"/>
              <a:t>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hasCustomPrompt="1"/>
          </p:nvPr>
        </p:nvSpPr>
        <p:spPr>
          <a:xfrm>
            <a:off x="4663440" y="1845736"/>
            <a:ext cx="3703320" cy="4023359"/>
          </a:xfrm>
        </p:spPr>
        <p:txBody>
          <a:bodyPr/>
          <a:lstStyle/>
          <a:p>
            <a:pPr lvl="0"/>
            <a:r>
              <a:rPr lang="en-AU" dirty="0"/>
              <a:t>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Date Placeholder 4"/>
          <p:cNvSpPr>
            <a:spLocks noGrp="1"/>
          </p:cNvSpPr>
          <p:nvPr>
            <p:ph type="dt" sz="half" idx="10"/>
          </p:nvPr>
        </p:nvSpPr>
        <p:spPr/>
        <p:txBody>
          <a:bodyPr/>
          <a:lstStyle/>
          <a:p>
            <a:fld id="{985BDBC7-76D6-0B49-8882-D0C1595DA9C0}" type="datetimeFigureOut">
              <a:rPr lang="en-US" smtClean="0"/>
              <a:t>11/28/23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4F23B-AC95-DB49-899D-CEF200A1D79C}" type="slidenum">
              <a:rPr lang="en-US" smtClean="0"/>
              <a:t>‹#›</a:t>
            </a:fld>
            <a:endParaRPr lang="en-US"/>
          </a:p>
        </p:txBody>
      </p:sp>
    </p:spTree>
    <p:extLst>
      <p:ext uri="{BB962C8B-B14F-4D97-AF65-F5344CB8AC3E}">
        <p14:creationId xmlns:p14="http://schemas.microsoft.com/office/powerpoint/2010/main" val="134189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822960" y="286604"/>
            <a:ext cx="7543800" cy="1450757"/>
          </a:xfrm>
        </p:spPr>
        <p:txBody>
          <a:bodyPr/>
          <a:lstStyle/>
          <a:p>
            <a:r>
              <a:rPr lang="en-AU" dirty="0"/>
              <a:t>Master title style</a:t>
            </a:r>
            <a:endParaRPr lang="en-US" dirty="0"/>
          </a:p>
        </p:txBody>
      </p:sp>
      <p:sp>
        <p:nvSpPr>
          <p:cNvPr id="3" name="Text Placeholder 2"/>
          <p:cNvSpPr>
            <a:spLocks noGrp="1"/>
          </p:cNvSpPr>
          <p:nvPr>
            <p:ph type="body" idx="1" hasCustomPrompt="1"/>
          </p:nvPr>
        </p:nvSpPr>
        <p:spPr>
          <a:xfrm>
            <a:off x="822960" y="1846052"/>
            <a:ext cx="3703320" cy="736282"/>
          </a:xfrm>
        </p:spPr>
        <p:txBody>
          <a:bodyPr lIns="91440" rIns="91440" anchor="ctr">
            <a:normAutofit/>
          </a:bodyPr>
          <a:lstStyle>
            <a:lvl1pPr marL="0" indent="0">
              <a:buNone/>
              <a:defRPr sz="2000" b="0" cap="all" baseline="0">
                <a:solidFill>
                  <a:schemeClr val="tx2"/>
                </a:solidFill>
                <a:latin typeface="Franklin Gothic Medium" charset="0"/>
                <a:ea typeface="Franklin Gothic Medium" charset="0"/>
                <a:cs typeface="Franklin Gothic Medium"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Master text styles</a:t>
            </a:r>
          </a:p>
        </p:txBody>
      </p:sp>
      <p:sp>
        <p:nvSpPr>
          <p:cNvPr id="4" name="Content Placeholder 3"/>
          <p:cNvSpPr>
            <a:spLocks noGrp="1"/>
          </p:cNvSpPr>
          <p:nvPr>
            <p:ph sz="half" idx="2" hasCustomPrompt="1"/>
          </p:nvPr>
        </p:nvSpPr>
        <p:spPr>
          <a:xfrm>
            <a:off x="822960" y="2582334"/>
            <a:ext cx="3703320" cy="3286760"/>
          </a:xfrm>
        </p:spPr>
        <p:txBody>
          <a:bodyPr/>
          <a:lstStyle/>
          <a:p>
            <a:pPr lvl="0"/>
            <a:r>
              <a:rPr lang="en-AU" dirty="0"/>
              <a:t>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Text Placeholder 4"/>
          <p:cNvSpPr>
            <a:spLocks noGrp="1"/>
          </p:cNvSpPr>
          <p:nvPr>
            <p:ph type="body" sz="quarter" idx="3" hasCustomPrompt="1"/>
          </p:nvPr>
        </p:nvSpPr>
        <p:spPr>
          <a:xfrm>
            <a:off x="4663440" y="1846052"/>
            <a:ext cx="3703320" cy="736282"/>
          </a:xfrm>
        </p:spPr>
        <p:txBody>
          <a:bodyPr lIns="91440" rIns="91440" anchor="ctr">
            <a:normAutofit/>
          </a:bodyPr>
          <a:lstStyle>
            <a:lvl1pPr marL="0" indent="0">
              <a:buNone/>
              <a:defRPr sz="2000" b="0" cap="all" baseline="0">
                <a:solidFill>
                  <a:schemeClr val="tx2"/>
                </a:solidFill>
                <a:latin typeface="Franklin Gothic Medium" charset="0"/>
                <a:ea typeface="Franklin Gothic Medium" charset="0"/>
                <a:cs typeface="Franklin Gothic Medium"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Master text styles</a:t>
            </a:r>
          </a:p>
        </p:txBody>
      </p:sp>
      <p:sp>
        <p:nvSpPr>
          <p:cNvPr id="6" name="Content Placeholder 5"/>
          <p:cNvSpPr>
            <a:spLocks noGrp="1"/>
          </p:cNvSpPr>
          <p:nvPr>
            <p:ph sz="quarter" idx="4" hasCustomPrompt="1"/>
          </p:nvPr>
        </p:nvSpPr>
        <p:spPr>
          <a:xfrm>
            <a:off x="4663440" y="2582334"/>
            <a:ext cx="3703320" cy="3286760"/>
          </a:xfrm>
        </p:spPr>
        <p:txBody>
          <a:bodyPr/>
          <a:lstStyle/>
          <a:p>
            <a:pPr lvl="0"/>
            <a:r>
              <a:rPr lang="en-AU" dirty="0"/>
              <a:t>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Date Placeholder 6"/>
          <p:cNvSpPr>
            <a:spLocks noGrp="1"/>
          </p:cNvSpPr>
          <p:nvPr>
            <p:ph type="dt" sz="half" idx="10"/>
          </p:nvPr>
        </p:nvSpPr>
        <p:spPr/>
        <p:txBody>
          <a:bodyPr/>
          <a:lstStyle/>
          <a:p>
            <a:fld id="{985BDBC7-76D6-0B49-8882-D0C1595DA9C0}" type="datetimeFigureOut">
              <a:rPr lang="en-US" smtClean="0"/>
              <a:t>11/28/23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84F23B-AC95-DB49-899D-CEF200A1D79C}" type="slidenum">
              <a:rPr lang="en-US" smtClean="0"/>
              <a:t>‹#›</a:t>
            </a:fld>
            <a:endParaRPr lang="en-US"/>
          </a:p>
        </p:txBody>
      </p:sp>
    </p:spTree>
    <p:extLst>
      <p:ext uri="{BB962C8B-B14F-4D97-AF65-F5344CB8AC3E}">
        <p14:creationId xmlns:p14="http://schemas.microsoft.com/office/powerpoint/2010/main" val="29970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Master title style</a:t>
            </a:r>
            <a:endParaRPr lang="en-US" dirty="0"/>
          </a:p>
        </p:txBody>
      </p:sp>
      <p:sp>
        <p:nvSpPr>
          <p:cNvPr id="3" name="Date Placeholder 2"/>
          <p:cNvSpPr>
            <a:spLocks noGrp="1"/>
          </p:cNvSpPr>
          <p:nvPr>
            <p:ph type="dt" sz="half" idx="10"/>
          </p:nvPr>
        </p:nvSpPr>
        <p:spPr/>
        <p:txBody>
          <a:bodyPr/>
          <a:lstStyle/>
          <a:p>
            <a:fld id="{985BDBC7-76D6-0B49-8882-D0C1595DA9C0}" type="datetimeFigureOut">
              <a:rPr lang="en-US" smtClean="0"/>
              <a:t>11/28/23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84F23B-AC95-DB49-899D-CEF200A1D79C}" type="slidenum">
              <a:rPr lang="en-US" smtClean="0"/>
              <a:t>‹#›</a:t>
            </a:fld>
            <a:endParaRPr lang="en-US"/>
          </a:p>
        </p:txBody>
      </p:sp>
    </p:spTree>
    <p:extLst>
      <p:ext uri="{BB962C8B-B14F-4D97-AF65-F5344CB8AC3E}">
        <p14:creationId xmlns:p14="http://schemas.microsoft.com/office/powerpoint/2010/main" val="122145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1" y="0"/>
            <a:ext cx="9144000" cy="6096000"/>
          </a:xfrm>
          <a:prstGeom prst="rect">
            <a:avLst/>
          </a:prstGeom>
        </p:spPr>
      </p:pic>
      <p:sp>
        <p:nvSpPr>
          <p:cNvPr id="8" name="Rectangle 7"/>
          <p:cNvSpPr/>
          <p:nvPr userDrawn="1"/>
        </p:nvSpPr>
        <p:spPr>
          <a:xfrm>
            <a:off x="0" y="4953000"/>
            <a:ext cx="9141619"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rgbClr val="891A1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822960" y="5074920"/>
            <a:ext cx="7589520" cy="822960"/>
          </a:xfrm>
        </p:spPr>
        <p:txBody>
          <a:bodyPr tIns="0" bIns="0" anchor="b">
            <a:noAutofit/>
          </a:bodyPr>
          <a:lstStyle>
            <a:lvl1pPr>
              <a:defRPr sz="3600" b="0" baseline="0">
                <a:solidFill>
                  <a:srgbClr val="FFFFFF"/>
                </a:solidFill>
              </a:defRPr>
            </a:lvl1pPr>
          </a:lstStyle>
          <a:p>
            <a:r>
              <a:rPr lang="en-AU" dirty="0"/>
              <a:t>Section Heading Slide</a:t>
            </a:r>
            <a:endParaRPr lang="en-US" dirty="0"/>
          </a:p>
        </p:txBody>
      </p:sp>
    </p:spTree>
    <p:extLst>
      <p:ext uri="{BB962C8B-B14F-4D97-AF65-F5344CB8AC3E}">
        <p14:creationId xmlns:p14="http://schemas.microsoft.com/office/powerpoint/2010/main" val="59476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342900" y="594359"/>
            <a:ext cx="2400300" cy="2286000"/>
          </a:xfrm>
        </p:spPr>
        <p:txBody>
          <a:bodyPr anchor="b">
            <a:normAutofit/>
          </a:bodyPr>
          <a:lstStyle>
            <a:lvl1pPr>
              <a:defRPr sz="3600" b="0">
                <a:solidFill>
                  <a:srgbClr val="FFFFFF"/>
                </a:solidFill>
              </a:defRPr>
            </a:lvl1pPr>
          </a:lstStyle>
          <a:p>
            <a:r>
              <a:rPr lang="en-AU" dirty="0"/>
              <a:t>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85BDBC7-76D6-0B49-8882-D0C1595DA9C0}" type="datetimeFigureOut">
              <a:rPr lang="en-US" smtClean="0"/>
              <a:t>11/28/23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F84F23B-AC95-DB49-899D-CEF200A1D79C}" type="slidenum">
              <a:rPr lang="en-US" smtClean="0"/>
              <a:t>‹#›</a:t>
            </a:fld>
            <a:endParaRPr lang="en-US"/>
          </a:p>
        </p:txBody>
      </p:sp>
    </p:spTree>
    <p:extLst>
      <p:ext uri="{BB962C8B-B14F-4D97-AF65-F5344CB8AC3E}">
        <p14:creationId xmlns:p14="http://schemas.microsoft.com/office/powerpoint/2010/main" val="643117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161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Date Placeholder 2"/>
          <p:cNvSpPr>
            <a:spLocks noGrp="1"/>
          </p:cNvSpPr>
          <p:nvPr>
            <p:ph type="dt" sz="half" idx="10"/>
          </p:nvPr>
        </p:nvSpPr>
        <p:spPr/>
        <p:txBody>
          <a:bodyPr/>
          <a:lstStyle/>
          <a:p>
            <a:fld id="{985BDBC7-76D6-0B49-8882-D0C1595DA9C0}" type="datetimeFigureOut">
              <a:rPr lang="en-US" smtClean="0"/>
              <a:t>11/28/23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84F23B-AC95-DB49-899D-CEF200A1D79C}" type="slidenum">
              <a:rPr lang="en-US" smtClean="0"/>
              <a:t>‹#›</a:t>
            </a:fld>
            <a:endParaRPr lang="en-US"/>
          </a:p>
        </p:txBody>
      </p:sp>
      <p:sp>
        <p:nvSpPr>
          <p:cNvPr id="7" name="Content Placeholder 2"/>
          <p:cNvSpPr>
            <a:spLocks noGrp="1"/>
          </p:cNvSpPr>
          <p:nvPr>
            <p:ph idx="1" hasCustomPrompt="1"/>
          </p:nvPr>
        </p:nvSpPr>
        <p:spPr>
          <a:xfrm>
            <a:off x="822959" y="1845734"/>
            <a:ext cx="7543801" cy="4023360"/>
          </a:xfrm>
        </p:spPr>
        <p:txBody>
          <a:bodyPr/>
          <a:lstStyle>
            <a:lvl1pPr>
              <a:defRPr baseline="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dirty="0"/>
              <a:t>For further information, please contact:</a:t>
            </a:r>
            <a:endParaRPr lang="en-US" dirty="0"/>
          </a:p>
        </p:txBody>
      </p:sp>
    </p:spTree>
    <p:extLst>
      <p:ext uri="{BB962C8B-B14F-4D97-AF65-F5344CB8AC3E}">
        <p14:creationId xmlns:p14="http://schemas.microsoft.com/office/powerpoint/2010/main" val="53531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832724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rgbClr val="891A1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710077"/>
            <a:ext cx="7543800" cy="1027284"/>
          </a:xfrm>
          <a:prstGeom prst="rect">
            <a:avLst/>
          </a:prstGeom>
        </p:spPr>
        <p:txBody>
          <a:bodyPr vert="horz" lIns="91440" tIns="45720" rIns="91440" bIns="45720" rtlCol="0" anchor="b">
            <a:normAutofit/>
          </a:bodyPr>
          <a:lstStyle/>
          <a:p>
            <a:r>
              <a:rPr lang="en-AU" dirty="0"/>
              <a:t>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5BDBC7-76D6-0B49-8882-D0C1595DA9C0}" type="datetimeFigureOut">
              <a:rPr lang="en-US" smtClean="0"/>
              <a:t>11/28/23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F84F23B-AC95-DB49-899D-CEF200A1D79C}"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1"/>
          <a:stretch>
            <a:fillRect/>
          </a:stretch>
        </p:blipFill>
        <p:spPr>
          <a:xfrm>
            <a:off x="628650" y="155575"/>
            <a:ext cx="1800000" cy="446614"/>
          </a:xfrm>
          <a:prstGeom prst="rect">
            <a:avLst/>
          </a:prstGeom>
        </p:spPr>
      </p:pic>
    </p:spTree>
    <p:extLst>
      <p:ext uri="{BB962C8B-B14F-4D97-AF65-F5344CB8AC3E}">
        <p14:creationId xmlns:p14="http://schemas.microsoft.com/office/powerpoint/2010/main" val="11582760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3" r:id="rId6"/>
    <p:sldLayoutId id="2147483692" r:id="rId7"/>
    <p:sldLayoutId id="2147483694" r:id="rId8"/>
    <p:sldLayoutId id="2147483695" r:id="rId9"/>
  </p:sldLayoutIdLst>
  <p:txStyles>
    <p:titleStyle>
      <a:lvl1pPr algn="l" defTabSz="914400" rtl="0" eaLnBrk="1" latinLnBrk="0" hangingPunct="1">
        <a:lnSpc>
          <a:spcPct val="85000"/>
        </a:lnSpc>
        <a:spcBef>
          <a:spcPct val="0"/>
        </a:spcBef>
        <a:buNone/>
        <a:defRPr sz="4800" kern="1200" spc="-50" baseline="0">
          <a:solidFill>
            <a:schemeClr val="accent1"/>
          </a:solidFill>
          <a:latin typeface="Minion Pro Medium" charset="0"/>
          <a:ea typeface="Minion Pro Medium" charset="0"/>
          <a:cs typeface="Minion Pro Medium"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Franklin Gothic Book" charset="0"/>
          <a:ea typeface="Franklin Gothic Book" charset="0"/>
          <a:cs typeface="Franklin Gothic Book"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Franklin Gothic Book" charset="0"/>
          <a:ea typeface="Franklin Gothic Book" charset="0"/>
          <a:cs typeface="Franklin Gothic Book"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ranklin Gothic Book" charset="0"/>
          <a:ea typeface="Franklin Gothic Book" charset="0"/>
          <a:cs typeface="Franklin Gothic Book"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ranklin Gothic Book" charset="0"/>
          <a:ea typeface="Franklin Gothic Book" charset="0"/>
          <a:cs typeface="Franklin Gothic Book"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ranklin Gothic Book" charset="0"/>
          <a:ea typeface="Franklin Gothic Book" charset="0"/>
          <a:cs typeface="Franklin Gothic Book"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710" y="2031737"/>
            <a:ext cx="8966579" cy="2289403"/>
          </a:xfrm>
        </p:spPr>
        <p:txBody>
          <a:bodyPr>
            <a:normAutofit/>
          </a:bodyPr>
          <a:lstStyle/>
          <a:p>
            <a:r>
              <a:rPr lang="en-AU" sz="4400" b="1" dirty="0">
                <a:latin typeface="Verdana" panose="020B0604030504040204" pitchFamily="34" charset="0"/>
                <a:ea typeface="Verdana" panose="020B0604030504040204" pitchFamily="34" charset="0"/>
                <a:cs typeface="Verdana" panose="020B0604030504040204" pitchFamily="34" charset="0"/>
              </a:rPr>
              <a:t>DISTRICT PUBLIC SERVICE HOUSING POLICY </a:t>
            </a:r>
            <a:br>
              <a:rPr lang="en-AU" sz="3200" b="1" dirty="0">
                <a:latin typeface="Verdana" panose="020B0604030504040204" pitchFamily="34" charset="0"/>
                <a:ea typeface="Verdana" panose="020B0604030504040204" pitchFamily="34" charset="0"/>
                <a:cs typeface="Verdana" panose="020B0604030504040204" pitchFamily="34" charset="0"/>
              </a:rPr>
            </a:b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3029803" y="4785478"/>
            <a:ext cx="5936776" cy="1354217"/>
          </a:xfrm>
          <a:prstGeom prst="rect">
            <a:avLst/>
          </a:prstGeom>
          <a:noFill/>
        </p:spPr>
        <p:txBody>
          <a:bodyPr wrap="square" rtlCol="0">
            <a:spAutoFit/>
          </a:bodyPr>
          <a:lstStyle/>
          <a:p>
            <a:r>
              <a:rPr lang="en-AU" sz="1800" b="1" dirty="0">
                <a:ea typeface="Verdana" panose="020B0604030504040204" pitchFamily="34" charset="0"/>
                <a:cs typeface="Verdana" panose="020B0604030504040204" pitchFamily="34" charset="0"/>
              </a:rPr>
              <a:t>DR LINDSAY P. KUTAN</a:t>
            </a:r>
          </a:p>
          <a:p>
            <a:r>
              <a:rPr lang="en-AU" sz="1600" dirty="0">
                <a:ea typeface="Verdana" panose="020B0604030504040204" pitchFamily="34" charset="0"/>
                <a:cs typeface="Verdana" panose="020B0604030504040204" pitchFamily="34" charset="0"/>
              </a:rPr>
              <a:t>SENIOR RESEARCH FELLOW &amp; PROGRAM LEADER</a:t>
            </a:r>
          </a:p>
          <a:p>
            <a:r>
              <a:rPr lang="en-AU" sz="1600" dirty="0">
                <a:ea typeface="Verdana" panose="020B0604030504040204" pitchFamily="34" charset="0"/>
                <a:cs typeface="Verdana" panose="020B0604030504040204" pitchFamily="34" charset="0"/>
              </a:rPr>
              <a:t>NATIONAL RESEARCH INSTITUTE</a:t>
            </a:r>
          </a:p>
          <a:p>
            <a:r>
              <a:rPr lang="en-AU" sz="1600" dirty="0">
                <a:ea typeface="Verdana" panose="020B0604030504040204" pitchFamily="34" charset="0"/>
                <a:cs typeface="Verdana" panose="020B0604030504040204" pitchFamily="34" charset="0"/>
              </a:rPr>
              <a:t>APEC HAUS, PORT MORESBY</a:t>
            </a:r>
          </a:p>
          <a:p>
            <a:r>
              <a:rPr lang="en-AU" sz="1600" dirty="0">
                <a:ea typeface="Verdana" panose="020B0604030504040204" pitchFamily="34" charset="0"/>
                <a:cs typeface="Verdana" panose="020B0604030504040204" pitchFamily="34" charset="0"/>
              </a:rPr>
              <a:t>28 NOVEMBER 2023</a:t>
            </a:r>
          </a:p>
        </p:txBody>
      </p:sp>
      <p:sp>
        <p:nvSpPr>
          <p:cNvPr id="6" name="TextBox 5"/>
          <p:cNvSpPr txBox="1"/>
          <p:nvPr/>
        </p:nvSpPr>
        <p:spPr>
          <a:xfrm>
            <a:off x="2033337" y="5510463"/>
            <a:ext cx="184731" cy="300082"/>
          </a:xfrm>
          <a:prstGeom prst="rect">
            <a:avLst/>
          </a:prstGeom>
          <a:noFill/>
        </p:spPr>
        <p:txBody>
          <a:bodyPr wrap="none" rtlCol="0">
            <a:spAutoFit/>
          </a:bodyPr>
          <a:lstStyle/>
          <a:p>
            <a:endParaRPr lang="en-US" dirty="0"/>
          </a:p>
        </p:txBody>
      </p:sp>
      <p:pic>
        <p:nvPicPr>
          <p:cNvPr id="10" name="Picture 9" descr="brownlogo">
            <a:extLst>
              <a:ext uri="{FF2B5EF4-FFF2-40B4-BE49-F238E27FC236}">
                <a16:creationId xmlns:a16="http://schemas.microsoft.com/office/drawing/2014/main" id="{BC027220-A395-3E4A-89E6-CAAB0BD65198}"/>
              </a:ext>
            </a:extLst>
          </p:cNvPr>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6722427" y="628650"/>
            <a:ext cx="1515745" cy="1123950"/>
          </a:xfrm>
          <a:prstGeom prst="rect">
            <a:avLst/>
          </a:prstGeom>
          <a:noFill/>
          <a:ln>
            <a:noFill/>
          </a:ln>
        </p:spPr>
      </p:pic>
      <p:sp>
        <p:nvSpPr>
          <p:cNvPr id="3" name="TextBox 2">
            <a:extLst>
              <a:ext uri="{FF2B5EF4-FFF2-40B4-BE49-F238E27FC236}">
                <a16:creationId xmlns:a16="http://schemas.microsoft.com/office/drawing/2014/main" id="{7FBF52BA-27A7-754A-0125-C9EE75B2EB84}"/>
              </a:ext>
            </a:extLst>
          </p:cNvPr>
          <p:cNvSpPr txBox="1"/>
          <p:nvPr/>
        </p:nvSpPr>
        <p:spPr>
          <a:xfrm>
            <a:off x="630986" y="5262532"/>
            <a:ext cx="2398817" cy="400110"/>
          </a:xfrm>
          <a:prstGeom prst="rect">
            <a:avLst/>
          </a:prstGeom>
          <a:solidFill>
            <a:schemeClr val="bg1"/>
          </a:solidFill>
        </p:spPr>
        <p:txBody>
          <a:bodyPr wrap="square" rtlCol="0">
            <a:spAutoFit/>
          </a:bodyPr>
          <a:lstStyle/>
          <a:p>
            <a:r>
              <a:rPr lang="en-US" sz="2000" b="1" dirty="0"/>
              <a:t>Name of presenter</a:t>
            </a:r>
            <a:endParaRPr lang="en-PG" sz="2000" b="1" dirty="0"/>
          </a:p>
        </p:txBody>
      </p:sp>
    </p:spTree>
    <p:extLst>
      <p:ext uri="{BB962C8B-B14F-4D97-AF65-F5344CB8AC3E}">
        <p14:creationId xmlns:p14="http://schemas.microsoft.com/office/powerpoint/2010/main" val="3518549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B7DF-5E1D-E64A-864A-437F1C5576BE}"/>
              </a:ext>
            </a:extLst>
          </p:cNvPr>
          <p:cNvSpPr>
            <a:spLocks noGrp="1"/>
          </p:cNvSpPr>
          <p:nvPr>
            <p:ph type="title"/>
          </p:nvPr>
        </p:nvSpPr>
        <p:spPr/>
        <p:txBody>
          <a:bodyPr/>
          <a:lstStyle/>
          <a:p>
            <a:r>
              <a:rPr lang="en-US" dirty="0"/>
              <a:t>Guiding Principles</a:t>
            </a:r>
          </a:p>
        </p:txBody>
      </p:sp>
      <p:sp>
        <p:nvSpPr>
          <p:cNvPr id="3" name="Text Placeholder 2">
            <a:extLst>
              <a:ext uri="{FF2B5EF4-FFF2-40B4-BE49-F238E27FC236}">
                <a16:creationId xmlns:a16="http://schemas.microsoft.com/office/drawing/2014/main" id="{41C7B94B-074A-6D47-AB81-829193E5574A}"/>
              </a:ext>
            </a:extLst>
          </p:cNvPr>
          <p:cNvSpPr>
            <a:spLocks noGrp="1"/>
          </p:cNvSpPr>
          <p:nvPr>
            <p:ph type="body" idx="1"/>
          </p:nvPr>
        </p:nvSpPr>
        <p:spPr>
          <a:xfrm>
            <a:off x="632459" y="1934633"/>
            <a:ext cx="7940041" cy="4213289"/>
          </a:xfrm>
        </p:spPr>
        <p:txBody>
          <a:bodyPr vert="horz" lIns="0" tIns="45720" rIns="0" bIns="45720" rtlCol="0">
            <a:noAutofit/>
          </a:bodyPr>
          <a:lstStyle/>
          <a:p>
            <a:pPr lvl="1">
              <a:buFont typeface="Arial" panose="020B0604020202020204" pitchFamily="34" charset="0"/>
              <a:buChar char="•"/>
            </a:pPr>
            <a:r>
              <a:rPr lang="en-US" sz="2000" dirty="0">
                <a:latin typeface="+mn-lt"/>
              </a:rPr>
              <a:t>Fairness - encourage all public servants to live in decent homes.</a:t>
            </a:r>
            <a:endParaRPr lang="en-AU" sz="2000" dirty="0">
              <a:latin typeface="+mn-lt"/>
            </a:endParaRPr>
          </a:p>
          <a:p>
            <a:pPr lvl="1">
              <a:buFont typeface="Arial" panose="020B0604020202020204" pitchFamily="34" charset="0"/>
              <a:buChar char="•"/>
            </a:pPr>
            <a:r>
              <a:rPr lang="en-US" sz="2000" dirty="0">
                <a:latin typeface="+mn-lt"/>
              </a:rPr>
              <a:t>Standards - promote best practices and standards in the delivery of institutional housing. </a:t>
            </a:r>
            <a:endParaRPr lang="en-AU" sz="2000" dirty="0">
              <a:latin typeface="+mn-lt"/>
            </a:endParaRPr>
          </a:p>
          <a:p>
            <a:pPr lvl="1">
              <a:buFont typeface="Arial" panose="020B0604020202020204" pitchFamily="34" charset="0"/>
              <a:buChar char="•"/>
            </a:pPr>
            <a:r>
              <a:rPr lang="en-US" sz="2000" dirty="0">
                <a:latin typeface="+mn-lt"/>
              </a:rPr>
              <a:t>Partnership – support collaboration among the private and public sector, development partners in delivery of institutional housing.   </a:t>
            </a:r>
            <a:endParaRPr lang="en-AU" sz="2000" dirty="0">
              <a:latin typeface="+mn-lt"/>
            </a:endParaRPr>
          </a:p>
          <a:p>
            <a:pPr lvl="1">
              <a:buFont typeface="Arial" panose="020B0604020202020204" pitchFamily="34" charset="0"/>
              <a:buChar char="•"/>
            </a:pPr>
            <a:r>
              <a:rPr lang="en-US" sz="2000" dirty="0">
                <a:latin typeface="+mn-lt"/>
              </a:rPr>
              <a:t>Sustainability – advocate for environmentally-friendly constructed institutional houses. </a:t>
            </a:r>
            <a:endParaRPr lang="en-AU" sz="2000" dirty="0">
              <a:latin typeface="+mn-lt"/>
            </a:endParaRPr>
          </a:p>
          <a:p>
            <a:pPr lvl="1">
              <a:buFont typeface="Arial" panose="020B0604020202020204" pitchFamily="34" charset="0"/>
              <a:buChar char="•"/>
            </a:pPr>
            <a:r>
              <a:rPr lang="en-US" sz="2000" dirty="0">
                <a:latin typeface="+mn-lt"/>
              </a:rPr>
              <a:t>Efficient land use – </a:t>
            </a:r>
            <a:r>
              <a:rPr lang="en-US" sz="2000" dirty="0" err="1">
                <a:latin typeface="+mn-lt"/>
              </a:rPr>
              <a:t>utilisation</a:t>
            </a:r>
            <a:r>
              <a:rPr lang="en-US" sz="2000" dirty="0">
                <a:latin typeface="+mn-lt"/>
              </a:rPr>
              <a:t> of state and customary land for institutional housing developments. </a:t>
            </a:r>
            <a:endParaRPr lang="en-AU" sz="2000" dirty="0">
              <a:latin typeface="+mn-lt"/>
            </a:endParaRPr>
          </a:p>
          <a:p>
            <a:pPr lvl="1">
              <a:buFont typeface="Arial" panose="020B0604020202020204" pitchFamily="34" charset="0"/>
              <a:buChar char="•"/>
            </a:pPr>
            <a:r>
              <a:rPr lang="en-US" sz="2000" dirty="0">
                <a:latin typeface="+mn-lt"/>
              </a:rPr>
              <a:t>Housing information management - the coordinated approach of housing information and management is vital for the effective delivery of property management of institutional houses.</a:t>
            </a:r>
            <a:endParaRPr lang="en-AU" sz="2000" dirty="0">
              <a:latin typeface="+mn-lt"/>
            </a:endParaRPr>
          </a:p>
          <a:p>
            <a:pPr lvl="1">
              <a:buFont typeface="Arial" panose="020B0604020202020204" pitchFamily="34" charset="0"/>
              <a:buChar char="•"/>
            </a:pPr>
            <a:r>
              <a:rPr lang="en-US" sz="2000" dirty="0">
                <a:latin typeface="+mn-lt"/>
              </a:rPr>
              <a:t>Accountability – ensure accountability in all facets on the implementation of the policy</a:t>
            </a:r>
          </a:p>
        </p:txBody>
      </p:sp>
      <p:pic>
        <p:nvPicPr>
          <p:cNvPr id="4" name="Picture 3" descr="brownlogo">
            <a:extLst>
              <a:ext uri="{FF2B5EF4-FFF2-40B4-BE49-F238E27FC236}">
                <a16:creationId xmlns:a16="http://schemas.microsoft.com/office/drawing/2014/main" id="{D3A01671-6784-564B-BB1D-CF54FE3E7A9C}"/>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255827" y="32342"/>
            <a:ext cx="1151573" cy="793158"/>
          </a:xfrm>
          <a:prstGeom prst="rect">
            <a:avLst/>
          </a:prstGeom>
          <a:noFill/>
          <a:ln>
            <a:noFill/>
          </a:ln>
        </p:spPr>
      </p:pic>
    </p:spTree>
    <p:extLst>
      <p:ext uri="{BB962C8B-B14F-4D97-AF65-F5344CB8AC3E}">
        <p14:creationId xmlns:p14="http://schemas.microsoft.com/office/powerpoint/2010/main" val="172653955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753B5-7B39-AC45-A2F2-12B431672B3B}"/>
              </a:ext>
            </a:extLst>
          </p:cNvPr>
          <p:cNvSpPr>
            <a:spLocks noGrp="1"/>
          </p:cNvSpPr>
          <p:nvPr>
            <p:ph type="title"/>
          </p:nvPr>
        </p:nvSpPr>
        <p:spPr/>
        <p:txBody>
          <a:bodyPr>
            <a:normAutofit fontScale="90000"/>
          </a:bodyPr>
          <a:lstStyle/>
          <a:p>
            <a:r>
              <a:rPr lang="en-US" dirty="0"/>
              <a:t>Policy Alignment to National Development Plans</a:t>
            </a:r>
          </a:p>
        </p:txBody>
      </p:sp>
      <p:sp>
        <p:nvSpPr>
          <p:cNvPr id="3" name="Text Placeholder 2">
            <a:extLst>
              <a:ext uri="{FF2B5EF4-FFF2-40B4-BE49-F238E27FC236}">
                <a16:creationId xmlns:a16="http://schemas.microsoft.com/office/drawing/2014/main" id="{C3D8442D-F0A7-5B49-B641-95DC8692A712}"/>
              </a:ext>
            </a:extLst>
          </p:cNvPr>
          <p:cNvSpPr>
            <a:spLocks noGrp="1"/>
          </p:cNvSpPr>
          <p:nvPr>
            <p:ph type="body" idx="1"/>
          </p:nvPr>
        </p:nvSpPr>
        <p:spPr/>
        <p:txBody>
          <a:bodyPr/>
          <a:lstStyle/>
          <a:p>
            <a:endParaRPr lang="en-US" dirty="0"/>
          </a:p>
          <a:p>
            <a:pPr>
              <a:buFont typeface="Arial" panose="020B0604020202020204" pitchFamily="34" charset="0"/>
              <a:buChar char="•"/>
            </a:pPr>
            <a:r>
              <a:rPr lang="en-US" dirty="0"/>
              <a:t> </a:t>
            </a:r>
            <a:r>
              <a:rPr lang="en-US" sz="2400" dirty="0">
                <a:latin typeface="+mn-lt"/>
              </a:rPr>
              <a:t>Vision 2050</a:t>
            </a:r>
          </a:p>
          <a:p>
            <a:pPr>
              <a:buFont typeface="Arial" panose="020B0604020202020204" pitchFamily="34" charset="0"/>
              <a:buChar char="•"/>
            </a:pPr>
            <a:r>
              <a:rPr lang="en-US" sz="2400" dirty="0">
                <a:latin typeface="+mn-lt"/>
              </a:rPr>
              <a:t>PNG Strategic Development Plan (2010 to 2030)</a:t>
            </a:r>
          </a:p>
          <a:p>
            <a:pPr>
              <a:buFont typeface="Arial" panose="020B0604020202020204" pitchFamily="34" charset="0"/>
              <a:buChar char="•"/>
            </a:pPr>
            <a:r>
              <a:rPr lang="en-US" sz="2400" dirty="0">
                <a:latin typeface="+mn-lt"/>
              </a:rPr>
              <a:t>Medium-Term Development Plans</a:t>
            </a:r>
          </a:p>
          <a:p>
            <a:pPr lvl="2">
              <a:buFont typeface="Courier New" panose="02070309020205020404" pitchFamily="49" charset="0"/>
              <a:buChar char="o"/>
            </a:pPr>
            <a:r>
              <a:rPr lang="en-US" sz="2400" dirty="0">
                <a:latin typeface="+mn-lt"/>
              </a:rPr>
              <a:t>MTDP IV</a:t>
            </a:r>
          </a:p>
          <a:p>
            <a:pPr>
              <a:buFont typeface="Arial" panose="020B0604020202020204" pitchFamily="34" charset="0"/>
              <a:buChar char="•"/>
            </a:pPr>
            <a:endParaRPr lang="en-AU" dirty="0"/>
          </a:p>
          <a:p>
            <a:endParaRPr lang="en-US" dirty="0"/>
          </a:p>
        </p:txBody>
      </p:sp>
      <p:pic>
        <p:nvPicPr>
          <p:cNvPr id="4" name="Picture 3" descr="brownlogo">
            <a:extLst>
              <a:ext uri="{FF2B5EF4-FFF2-40B4-BE49-F238E27FC236}">
                <a16:creationId xmlns:a16="http://schemas.microsoft.com/office/drawing/2014/main" id="{71F74953-ADA8-6B4F-A850-B2D32D114E92}"/>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255827" y="32342"/>
            <a:ext cx="1151573" cy="793158"/>
          </a:xfrm>
          <a:prstGeom prst="rect">
            <a:avLst/>
          </a:prstGeom>
          <a:noFill/>
          <a:ln>
            <a:noFill/>
          </a:ln>
        </p:spPr>
      </p:pic>
    </p:spTree>
    <p:extLst>
      <p:ext uri="{BB962C8B-B14F-4D97-AF65-F5344CB8AC3E}">
        <p14:creationId xmlns:p14="http://schemas.microsoft.com/office/powerpoint/2010/main" val="12050913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057F-DD3D-2F4D-B80A-E6F564BD2A95}"/>
              </a:ext>
            </a:extLst>
          </p:cNvPr>
          <p:cNvSpPr>
            <a:spLocks noGrp="1"/>
          </p:cNvSpPr>
          <p:nvPr>
            <p:ph type="title"/>
          </p:nvPr>
        </p:nvSpPr>
        <p:spPr/>
        <p:txBody>
          <a:bodyPr/>
          <a:lstStyle/>
          <a:p>
            <a:r>
              <a:rPr lang="en-US" dirty="0"/>
              <a:t>Policy Issues and Directives</a:t>
            </a:r>
          </a:p>
        </p:txBody>
      </p:sp>
      <p:sp>
        <p:nvSpPr>
          <p:cNvPr id="3" name="Text Placeholder 2">
            <a:extLst>
              <a:ext uri="{FF2B5EF4-FFF2-40B4-BE49-F238E27FC236}">
                <a16:creationId xmlns:a16="http://schemas.microsoft.com/office/drawing/2014/main" id="{871924AC-47CA-0748-BE4C-06AC7409A979}"/>
              </a:ext>
            </a:extLst>
          </p:cNvPr>
          <p:cNvSpPr>
            <a:spLocks noGrp="1"/>
          </p:cNvSpPr>
          <p:nvPr>
            <p:ph type="body" idx="1"/>
          </p:nvPr>
        </p:nvSpPr>
        <p:spPr/>
        <p:txBody>
          <a:bodyPr/>
          <a:lstStyle/>
          <a:p>
            <a:pPr marL="0" indent="0">
              <a:buNone/>
            </a:pPr>
            <a:r>
              <a:rPr lang="en-US" dirty="0"/>
              <a:t>1. Availability of secured land</a:t>
            </a:r>
          </a:p>
          <a:p>
            <a:pPr marL="0" indent="0">
              <a:buNone/>
            </a:pPr>
            <a:r>
              <a:rPr lang="en-US" dirty="0"/>
              <a:t>2. Design of Institutional houses</a:t>
            </a:r>
          </a:p>
          <a:p>
            <a:pPr marL="0" indent="0">
              <a:buNone/>
            </a:pPr>
            <a:r>
              <a:rPr lang="en-US" dirty="0"/>
              <a:t>3. Maintenance of IH</a:t>
            </a:r>
          </a:p>
          <a:p>
            <a:pPr marL="0" indent="0">
              <a:buNone/>
            </a:pPr>
            <a:r>
              <a:rPr lang="en-US" dirty="0"/>
              <a:t>4. Housing Allocation</a:t>
            </a:r>
          </a:p>
          <a:p>
            <a:pPr marL="0" indent="0">
              <a:buNone/>
            </a:pPr>
            <a:r>
              <a:rPr lang="en-US" dirty="0"/>
              <a:t>5. Sale of Institutional Houses</a:t>
            </a:r>
          </a:p>
          <a:p>
            <a:pPr marL="0" indent="0">
              <a:buNone/>
            </a:pPr>
            <a:r>
              <a:rPr lang="en-US" dirty="0"/>
              <a:t>6. Funding for Management of Institutional houses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8306691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057F-DD3D-2F4D-B80A-E6F564BD2A95}"/>
              </a:ext>
            </a:extLst>
          </p:cNvPr>
          <p:cNvSpPr>
            <a:spLocks noGrp="1"/>
          </p:cNvSpPr>
          <p:nvPr>
            <p:ph type="title"/>
          </p:nvPr>
        </p:nvSpPr>
        <p:spPr/>
        <p:txBody>
          <a:bodyPr/>
          <a:lstStyle/>
          <a:p>
            <a:r>
              <a:rPr lang="en-US" dirty="0"/>
              <a:t>Policy Issues and Directives</a:t>
            </a:r>
          </a:p>
        </p:txBody>
      </p:sp>
      <p:sp>
        <p:nvSpPr>
          <p:cNvPr id="3" name="Text Placeholder 2">
            <a:extLst>
              <a:ext uri="{FF2B5EF4-FFF2-40B4-BE49-F238E27FC236}">
                <a16:creationId xmlns:a16="http://schemas.microsoft.com/office/drawing/2014/main" id="{871924AC-47CA-0748-BE4C-06AC7409A979}"/>
              </a:ext>
            </a:extLst>
          </p:cNvPr>
          <p:cNvSpPr>
            <a:spLocks noGrp="1"/>
          </p:cNvSpPr>
          <p:nvPr>
            <p:ph type="body" idx="1"/>
          </p:nvPr>
        </p:nvSpPr>
        <p:spPr/>
        <p:txBody>
          <a:bodyPr/>
          <a:lstStyle/>
          <a:p>
            <a:pPr marL="0" indent="0">
              <a:buNone/>
            </a:pPr>
            <a:r>
              <a:rPr lang="en-US" dirty="0"/>
              <a:t>7. Housing Insurance</a:t>
            </a:r>
          </a:p>
          <a:p>
            <a:pPr marL="0" indent="0">
              <a:buNone/>
            </a:pPr>
            <a:r>
              <a:rPr lang="en-US" dirty="0"/>
              <a:t>8. Application of best practices of Property Management</a:t>
            </a:r>
          </a:p>
          <a:p>
            <a:pPr marL="0" indent="0">
              <a:buNone/>
            </a:pPr>
            <a:r>
              <a:rPr lang="en-US" dirty="0"/>
              <a:t>9. Eligibility Criteria for IH</a:t>
            </a:r>
          </a:p>
          <a:p>
            <a:pPr marL="0" indent="0">
              <a:buNone/>
            </a:pPr>
            <a:r>
              <a:rPr lang="en-US" dirty="0"/>
              <a:t>10. Tenancy Agreement</a:t>
            </a:r>
          </a:p>
          <a:p>
            <a:pPr marL="0" indent="0">
              <a:buNone/>
            </a:pPr>
            <a:r>
              <a:rPr lang="en-US" dirty="0"/>
              <a:t>11. Property Management Database System</a:t>
            </a:r>
          </a:p>
          <a:p>
            <a:pPr marL="0" indent="0">
              <a:buNone/>
            </a:pPr>
            <a:r>
              <a:rPr lang="en-US" dirty="0"/>
              <a:t>12. Inspections</a:t>
            </a:r>
          </a:p>
          <a:p>
            <a:pPr marL="0" indent="0">
              <a:buNone/>
            </a:pPr>
            <a:r>
              <a:rPr lang="en-US" dirty="0"/>
              <a:t>13. Funding sources for IH in districts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4870156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4EB1-8B03-9E4E-B3EB-304E2CC22EFB}"/>
              </a:ext>
            </a:extLst>
          </p:cNvPr>
          <p:cNvSpPr>
            <a:spLocks noGrp="1"/>
          </p:cNvSpPr>
          <p:nvPr>
            <p:ph type="title"/>
          </p:nvPr>
        </p:nvSpPr>
        <p:spPr/>
        <p:txBody>
          <a:bodyPr>
            <a:normAutofit/>
          </a:bodyPr>
          <a:lstStyle/>
          <a:p>
            <a:r>
              <a:rPr lang="en-US" dirty="0" err="1"/>
              <a:t>Organisational</a:t>
            </a:r>
            <a:r>
              <a:rPr lang="en-US" dirty="0"/>
              <a:t> Responsibilities</a:t>
            </a:r>
          </a:p>
        </p:txBody>
      </p:sp>
      <p:sp>
        <p:nvSpPr>
          <p:cNvPr id="3" name="Text Placeholder 2">
            <a:extLst>
              <a:ext uri="{FF2B5EF4-FFF2-40B4-BE49-F238E27FC236}">
                <a16:creationId xmlns:a16="http://schemas.microsoft.com/office/drawing/2014/main" id="{9D09FE10-0C46-454A-8EB2-4A99415E694C}"/>
              </a:ext>
            </a:extLst>
          </p:cNvPr>
          <p:cNvSpPr>
            <a:spLocks noGrp="1"/>
          </p:cNvSpPr>
          <p:nvPr>
            <p:ph type="body" idx="1"/>
          </p:nvPr>
        </p:nvSpPr>
        <p:spPr/>
        <p:txBody>
          <a:bodyPr/>
          <a:lstStyle/>
          <a:p>
            <a:pPr>
              <a:buFont typeface="Arial" panose="020B0604020202020204" pitchFamily="34" charset="0"/>
              <a:buChar char="•"/>
            </a:pPr>
            <a:r>
              <a:rPr lang="en-US" dirty="0"/>
              <a:t> </a:t>
            </a:r>
            <a:r>
              <a:rPr lang="en-US" sz="2400" dirty="0"/>
              <a:t>Whole of Government Approach</a:t>
            </a:r>
          </a:p>
          <a:p>
            <a:pPr>
              <a:buFont typeface="Arial" panose="020B0604020202020204" pitchFamily="34" charset="0"/>
              <a:buChar char="•"/>
            </a:pPr>
            <a:r>
              <a:rPr lang="en-US" sz="2400" dirty="0"/>
              <a:t> Public Private Partnership</a:t>
            </a:r>
          </a:p>
          <a:p>
            <a:pPr>
              <a:buFont typeface="Arial" panose="020B0604020202020204" pitchFamily="34" charset="0"/>
              <a:buChar char="•"/>
            </a:pPr>
            <a:r>
              <a:rPr lang="en-US" sz="2400" dirty="0"/>
              <a:t> Exclusive partnerships with the Provincial, District and LLGs, Communities and Land owners.</a:t>
            </a:r>
          </a:p>
        </p:txBody>
      </p:sp>
      <p:pic>
        <p:nvPicPr>
          <p:cNvPr id="4" name="Picture 3" descr="brownlogo">
            <a:extLst>
              <a:ext uri="{FF2B5EF4-FFF2-40B4-BE49-F238E27FC236}">
                <a16:creationId xmlns:a16="http://schemas.microsoft.com/office/drawing/2014/main" id="{932DA26F-3D5D-9F4B-8612-1E2B5964632A}"/>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255827" y="32342"/>
            <a:ext cx="1151573" cy="793158"/>
          </a:xfrm>
          <a:prstGeom prst="rect">
            <a:avLst/>
          </a:prstGeom>
          <a:noFill/>
          <a:ln>
            <a:noFill/>
          </a:ln>
        </p:spPr>
      </p:pic>
    </p:spTree>
    <p:extLst>
      <p:ext uri="{BB962C8B-B14F-4D97-AF65-F5344CB8AC3E}">
        <p14:creationId xmlns:p14="http://schemas.microsoft.com/office/powerpoint/2010/main" val="135720457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5F96A-D3CC-0D48-9478-26BC668A8F3D}"/>
              </a:ext>
            </a:extLst>
          </p:cNvPr>
          <p:cNvSpPr>
            <a:spLocks noGrp="1"/>
          </p:cNvSpPr>
          <p:nvPr>
            <p:ph type="title"/>
          </p:nvPr>
        </p:nvSpPr>
        <p:spPr/>
        <p:txBody>
          <a:bodyPr/>
          <a:lstStyle/>
          <a:p>
            <a:r>
              <a:rPr lang="en-US" dirty="0"/>
              <a:t>Implementation Plan</a:t>
            </a:r>
          </a:p>
        </p:txBody>
      </p:sp>
      <p:sp>
        <p:nvSpPr>
          <p:cNvPr id="3" name="Text Placeholder 2">
            <a:extLst>
              <a:ext uri="{FF2B5EF4-FFF2-40B4-BE49-F238E27FC236}">
                <a16:creationId xmlns:a16="http://schemas.microsoft.com/office/drawing/2014/main" id="{4EBD77AE-BDD6-C644-BB01-431209A1C274}"/>
              </a:ext>
            </a:extLst>
          </p:cNvPr>
          <p:cNvSpPr>
            <a:spLocks noGrp="1"/>
          </p:cNvSpPr>
          <p:nvPr>
            <p:ph type="body" idx="1"/>
          </p:nvPr>
        </p:nvSpPr>
        <p:spPr/>
        <p:txBody>
          <a:bodyPr>
            <a:normAutofit fontScale="92500" lnSpcReduction="10000"/>
          </a:bodyPr>
          <a:lstStyle/>
          <a:p>
            <a:endParaRPr lang="en-US" dirty="0"/>
          </a:p>
          <a:p>
            <a:pPr>
              <a:buFont typeface="Arial" panose="020B0604020202020204" pitchFamily="34" charset="0"/>
              <a:buChar char="•"/>
            </a:pPr>
            <a:r>
              <a:rPr lang="en-US" sz="2400" dirty="0">
                <a:latin typeface="+mn-lt"/>
              </a:rPr>
              <a:t>DPM is the lead department to deliver on the implementation of the DPSHP in partnership with relevant public and private entities.</a:t>
            </a:r>
          </a:p>
          <a:p>
            <a:pPr>
              <a:buFont typeface="Arial" panose="020B0604020202020204" pitchFamily="34" charset="0"/>
              <a:buChar char="•"/>
            </a:pPr>
            <a:r>
              <a:rPr lang="en-US" sz="2400" dirty="0">
                <a:latin typeface="+mn-lt"/>
              </a:rPr>
              <a:t> MTDP IV Resource Envelope </a:t>
            </a:r>
          </a:p>
          <a:p>
            <a:pPr>
              <a:buFont typeface="Arial" panose="020B0604020202020204" pitchFamily="34" charset="0"/>
              <a:buChar char="•"/>
            </a:pPr>
            <a:r>
              <a:rPr lang="en-US" sz="2400" dirty="0">
                <a:latin typeface="+mn-lt"/>
              </a:rPr>
              <a:t> A proposed Steering Committee with the support of a technical team. They will </a:t>
            </a:r>
            <a:r>
              <a:rPr lang="en-US" sz="2400" dirty="0" err="1">
                <a:latin typeface="+mn-lt"/>
              </a:rPr>
              <a:t>operationalise</a:t>
            </a:r>
            <a:r>
              <a:rPr lang="en-US" sz="2400" dirty="0">
                <a:latin typeface="+mn-lt"/>
              </a:rPr>
              <a:t> the results framework at different levels, building synergies among areas of concern, and stakeholders that may be responsible for the implementation of the DPSHP. </a:t>
            </a:r>
            <a:endParaRPr lang="en-AU" sz="2400" dirty="0">
              <a:latin typeface="+mn-lt"/>
            </a:endParaRPr>
          </a:p>
          <a:p>
            <a:pPr>
              <a:buFont typeface="Arial" panose="020B0604020202020204" pitchFamily="34" charset="0"/>
              <a:buChar char="•"/>
            </a:pPr>
            <a:r>
              <a:rPr lang="en-AU" sz="2400" dirty="0">
                <a:latin typeface="+mn-lt"/>
              </a:rPr>
              <a:t> </a:t>
            </a:r>
            <a:r>
              <a:rPr lang="en-US" sz="2400" dirty="0">
                <a:latin typeface="+mn-lt"/>
              </a:rPr>
              <a:t>In addition, key areas of priorities considered as ‘Start-up activities’ will be highlighted in the policy. </a:t>
            </a:r>
            <a:endParaRPr lang="en-AU" sz="2400" dirty="0">
              <a:latin typeface="+mn-lt"/>
            </a:endParaRPr>
          </a:p>
          <a:p>
            <a:pPr>
              <a:buFont typeface="Arial" panose="020B0604020202020204" pitchFamily="34" charset="0"/>
              <a:buChar char="•"/>
            </a:pPr>
            <a:endParaRPr lang="en-AU" sz="2400" dirty="0">
              <a:latin typeface="+mn-lt"/>
            </a:endParaRPr>
          </a:p>
          <a:p>
            <a:endParaRPr lang="en-US" dirty="0"/>
          </a:p>
        </p:txBody>
      </p:sp>
      <p:pic>
        <p:nvPicPr>
          <p:cNvPr id="4" name="Picture 3" descr="brownlogo">
            <a:extLst>
              <a:ext uri="{FF2B5EF4-FFF2-40B4-BE49-F238E27FC236}">
                <a16:creationId xmlns:a16="http://schemas.microsoft.com/office/drawing/2014/main" id="{F7695393-3DC6-F947-891B-9CA1C06C9BE3}"/>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255827" y="32342"/>
            <a:ext cx="1151573" cy="793158"/>
          </a:xfrm>
          <a:prstGeom prst="rect">
            <a:avLst/>
          </a:prstGeom>
          <a:noFill/>
          <a:ln>
            <a:noFill/>
          </a:ln>
        </p:spPr>
      </p:pic>
    </p:spTree>
    <p:extLst>
      <p:ext uri="{BB962C8B-B14F-4D97-AF65-F5344CB8AC3E}">
        <p14:creationId xmlns:p14="http://schemas.microsoft.com/office/powerpoint/2010/main" val="19302942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DDA9-0855-F348-B7F2-8587AEF315EA}"/>
              </a:ext>
            </a:extLst>
          </p:cNvPr>
          <p:cNvSpPr>
            <a:spLocks noGrp="1"/>
          </p:cNvSpPr>
          <p:nvPr>
            <p:ph type="title"/>
          </p:nvPr>
        </p:nvSpPr>
        <p:spPr/>
        <p:txBody>
          <a:bodyPr/>
          <a:lstStyle/>
          <a:p>
            <a:r>
              <a:rPr lang="en-US" dirty="0"/>
              <a:t>Monitoring and Evaluation</a:t>
            </a:r>
          </a:p>
        </p:txBody>
      </p:sp>
      <p:sp>
        <p:nvSpPr>
          <p:cNvPr id="3" name="Text Placeholder 2">
            <a:extLst>
              <a:ext uri="{FF2B5EF4-FFF2-40B4-BE49-F238E27FC236}">
                <a16:creationId xmlns:a16="http://schemas.microsoft.com/office/drawing/2014/main" id="{4477E546-5333-0D47-AAF3-C06458363061}"/>
              </a:ext>
            </a:extLst>
          </p:cNvPr>
          <p:cNvSpPr>
            <a:spLocks noGrp="1"/>
          </p:cNvSpPr>
          <p:nvPr>
            <p:ph type="body" idx="1"/>
          </p:nvPr>
        </p:nvSpPr>
        <p:spPr/>
        <p:txBody>
          <a:bodyPr/>
          <a:lstStyle/>
          <a:p>
            <a:endParaRPr lang="en-US" dirty="0"/>
          </a:p>
          <a:p>
            <a:pPr algn="just"/>
            <a:r>
              <a:rPr lang="en-US" sz="2400" dirty="0">
                <a:latin typeface="+mn-lt"/>
              </a:rPr>
              <a:t>A monitoring, evaluation and learning plan (MEL) will help to document the DPSHP (2024-2033), Results Framework and indicators, targets and approaches that DPM, and relevant state and private entities will use to monitor and evaluate the progress of DPSHP towards achieving the objectives and outcomes. </a:t>
            </a:r>
            <a:endParaRPr lang="en-AU" sz="2400" dirty="0">
              <a:latin typeface="+mn-lt"/>
            </a:endParaRPr>
          </a:p>
          <a:p>
            <a:endParaRPr lang="en-US" dirty="0"/>
          </a:p>
        </p:txBody>
      </p:sp>
      <p:pic>
        <p:nvPicPr>
          <p:cNvPr id="4" name="Picture 3" descr="brownlogo">
            <a:extLst>
              <a:ext uri="{FF2B5EF4-FFF2-40B4-BE49-F238E27FC236}">
                <a16:creationId xmlns:a16="http://schemas.microsoft.com/office/drawing/2014/main" id="{FCD0E335-4447-3445-A958-CCDD199D800B}"/>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255827" y="32342"/>
            <a:ext cx="1151573" cy="793158"/>
          </a:xfrm>
          <a:prstGeom prst="rect">
            <a:avLst/>
          </a:prstGeom>
          <a:noFill/>
          <a:ln>
            <a:noFill/>
          </a:ln>
        </p:spPr>
      </p:pic>
    </p:spTree>
    <p:extLst>
      <p:ext uri="{BB962C8B-B14F-4D97-AF65-F5344CB8AC3E}">
        <p14:creationId xmlns:p14="http://schemas.microsoft.com/office/powerpoint/2010/main" val="177627998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9537223">
            <a:off x="139716" y="1843951"/>
            <a:ext cx="7832198" cy="3293209"/>
          </a:xfrm>
          <a:prstGeom prst="rect">
            <a:avLst/>
          </a:prstGeom>
          <a:noFill/>
        </p:spPr>
        <p:txBody>
          <a:bodyPr wrap="square" rtlCol="0">
            <a:spAutoFit/>
          </a:bodyPr>
          <a:lstStyle/>
          <a:p>
            <a:endParaRPr lang="en-AU" sz="2000" dirty="0"/>
          </a:p>
          <a:p>
            <a:pPr marL="685800" lvl="1" indent="-342900">
              <a:buFont typeface="Wingdings" pitchFamily="2" charset="2"/>
              <a:buChar char="Ø"/>
            </a:pPr>
            <a:endParaRPr lang="en-AU" sz="2000" dirty="0"/>
          </a:p>
          <a:p>
            <a:pPr lvl="1" algn="ctr"/>
            <a:r>
              <a:rPr lang="en-AU" sz="5400" dirty="0">
                <a:latin typeface="Brush Script MT" panose="03060802040406070304" pitchFamily="66" charset="-122"/>
                <a:ea typeface="Brush Script MT" panose="03060802040406070304" pitchFamily="66" charset="-122"/>
                <a:cs typeface="Brush Script MT" panose="03060802040406070304" pitchFamily="66" charset="-122"/>
              </a:rPr>
              <a:t>Thank you</a:t>
            </a:r>
          </a:p>
          <a:p>
            <a:pPr marL="685800" lvl="1" indent="-342900">
              <a:buFont typeface="Wingdings" pitchFamily="2" charset="2"/>
              <a:buChar char="Ø"/>
            </a:pPr>
            <a:endParaRPr lang="en-AU" sz="5400" dirty="0">
              <a:latin typeface="Brush Script MT" panose="03060802040406070304" pitchFamily="66" charset="-122"/>
              <a:ea typeface="Brush Script MT" panose="03060802040406070304" pitchFamily="66" charset="-122"/>
              <a:cs typeface="Brush Script MT" panose="03060802040406070304" pitchFamily="66" charset="-122"/>
            </a:endParaRPr>
          </a:p>
          <a:p>
            <a:pPr marL="685800" lvl="1" indent="-342900">
              <a:buFont typeface="Wingdings" pitchFamily="2" charset="2"/>
              <a:buChar char="Ø"/>
            </a:pPr>
            <a:endParaRPr lang="en-AU" sz="2000" dirty="0"/>
          </a:p>
          <a:p>
            <a:pPr marL="685800" lvl="1" indent="-342900">
              <a:buFont typeface="Wingdings" pitchFamily="2" charset="2"/>
              <a:buChar char="Ø"/>
            </a:pPr>
            <a:endParaRPr lang="en-AU" sz="2000" dirty="0"/>
          </a:p>
          <a:p>
            <a:endParaRPr lang="en-AU" altLang="en-US" sz="2000" dirty="0"/>
          </a:p>
        </p:txBody>
      </p:sp>
      <p:pic>
        <p:nvPicPr>
          <p:cNvPr id="6" name="Picture 5" descr="brownlogo">
            <a:extLst>
              <a:ext uri="{FF2B5EF4-FFF2-40B4-BE49-F238E27FC236}">
                <a16:creationId xmlns:a16="http://schemas.microsoft.com/office/drawing/2014/main" id="{BA141507-C74E-1C40-AFCA-3970D7F095C8}"/>
              </a:ext>
            </a:extLst>
          </p:cNvPr>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7255827" y="0"/>
            <a:ext cx="1151573" cy="793158"/>
          </a:xfrm>
          <a:prstGeom prst="rect">
            <a:avLst/>
          </a:prstGeom>
          <a:noFill/>
          <a:ln>
            <a:noFill/>
          </a:ln>
        </p:spPr>
      </p:pic>
    </p:spTree>
    <p:extLst>
      <p:ext uri="{BB962C8B-B14F-4D97-AF65-F5344CB8AC3E}">
        <p14:creationId xmlns:p14="http://schemas.microsoft.com/office/powerpoint/2010/main" val="52377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7AE95B-2711-9148-ACB4-E8F2A1AE6B8E}"/>
              </a:ext>
            </a:extLst>
          </p:cNvPr>
          <p:cNvSpPr>
            <a:spLocks noGrp="1"/>
          </p:cNvSpPr>
          <p:nvPr>
            <p:ph type="body" idx="1"/>
          </p:nvPr>
        </p:nvSpPr>
        <p:spPr>
          <a:xfrm>
            <a:off x="1480820" y="1879600"/>
            <a:ext cx="7155180" cy="3583094"/>
          </a:xfrm>
        </p:spPr>
        <p:txBody>
          <a:bodyPr>
            <a:normAutofit fontScale="77500" lnSpcReduction="20000"/>
          </a:bodyPr>
          <a:lstStyle/>
          <a:p>
            <a:endParaRPr lang="en-US" b="1" dirty="0"/>
          </a:p>
          <a:p>
            <a:endParaRPr lang="en-US" b="1" dirty="0"/>
          </a:p>
          <a:p>
            <a:pPr algn="ctr"/>
            <a:r>
              <a:rPr lang="en-US" sz="3600" b="1" dirty="0"/>
              <a:t>DISTRICT PUBLIC SERVICE HOUSING </a:t>
            </a:r>
          </a:p>
          <a:p>
            <a:pPr algn="ctr"/>
            <a:r>
              <a:rPr lang="en-US" sz="3600" b="1" dirty="0"/>
              <a:t>POLICY </a:t>
            </a:r>
            <a:endParaRPr lang="en-AU" sz="3600" dirty="0"/>
          </a:p>
          <a:p>
            <a:pPr algn="ctr"/>
            <a:r>
              <a:rPr lang="en-US" sz="3600" b="1" dirty="0"/>
              <a:t>2024 - 2033</a:t>
            </a:r>
            <a:endParaRPr lang="en-AU" sz="3600" dirty="0"/>
          </a:p>
          <a:p>
            <a:pPr algn="ctr"/>
            <a:r>
              <a:rPr lang="en-US" sz="3600" b="1" dirty="0"/>
              <a:t>  </a:t>
            </a:r>
            <a:endParaRPr lang="en-AU" sz="3600" dirty="0"/>
          </a:p>
          <a:p>
            <a:pPr algn="ctr"/>
            <a:r>
              <a:rPr lang="en-US" sz="3600" b="1" dirty="0"/>
              <a:t>DRAFT_ TWO (2)</a:t>
            </a:r>
            <a:endParaRPr lang="en-AU" sz="3600" dirty="0"/>
          </a:p>
          <a:p>
            <a:pPr algn="ctr"/>
            <a:r>
              <a:rPr lang="en-US" sz="3600" b="1" dirty="0"/>
              <a:t> </a:t>
            </a:r>
            <a:endParaRPr lang="en-AU" sz="3600" dirty="0"/>
          </a:p>
          <a:p>
            <a:endParaRPr lang="en-US" dirty="0"/>
          </a:p>
        </p:txBody>
      </p:sp>
      <p:pic>
        <p:nvPicPr>
          <p:cNvPr id="4" name="Picture 3">
            <a:extLst>
              <a:ext uri="{FF2B5EF4-FFF2-40B4-BE49-F238E27FC236}">
                <a16:creationId xmlns:a16="http://schemas.microsoft.com/office/drawing/2014/main" id="{01400B8C-0C56-E54D-BC6C-4FBE67E491D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92780" y="23707"/>
            <a:ext cx="2471420" cy="1714500"/>
          </a:xfrm>
          <a:prstGeom prst="rect">
            <a:avLst/>
          </a:prstGeom>
          <a:noFill/>
          <a:ln>
            <a:noFill/>
          </a:ln>
        </p:spPr>
      </p:pic>
      <p:pic>
        <p:nvPicPr>
          <p:cNvPr id="5" name="Picture 4" descr="GO Background">
            <a:extLst>
              <a:ext uri="{FF2B5EF4-FFF2-40B4-BE49-F238E27FC236}">
                <a16:creationId xmlns:a16="http://schemas.microsoft.com/office/drawing/2014/main" id="{3C03C135-E276-DE45-BEE2-6FCEFFB12B2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 y="1663701"/>
            <a:ext cx="822960" cy="4673599"/>
          </a:xfrm>
          <a:prstGeom prst="rect">
            <a:avLst/>
          </a:prstGeom>
          <a:noFill/>
          <a:ln>
            <a:noFill/>
          </a:ln>
        </p:spPr>
      </p:pic>
      <p:pic>
        <p:nvPicPr>
          <p:cNvPr id="7" name="Picture 6" descr="brownlogo">
            <a:extLst>
              <a:ext uri="{FF2B5EF4-FFF2-40B4-BE49-F238E27FC236}">
                <a16:creationId xmlns:a16="http://schemas.microsoft.com/office/drawing/2014/main" id="{0BBAC3A4-9428-B04F-83D6-59490C517D01}"/>
              </a:ext>
            </a:extLst>
          </p:cNvPr>
          <p:cNvPicPr/>
          <p:nvPr/>
        </p:nvPicPr>
        <p:blipFill>
          <a:blip r:embed="rId4">
            <a:lum bright="2000"/>
            <a:extLst>
              <a:ext uri="{28A0092B-C50C-407E-A947-70E740481C1C}">
                <a14:useLocalDpi xmlns:a14="http://schemas.microsoft.com/office/drawing/2010/main" val="0"/>
              </a:ext>
            </a:extLst>
          </a:blip>
          <a:srcRect/>
          <a:stretch>
            <a:fillRect/>
          </a:stretch>
        </p:blipFill>
        <p:spPr bwMode="auto">
          <a:xfrm>
            <a:off x="7484427" y="108542"/>
            <a:ext cx="1151573" cy="793158"/>
          </a:xfrm>
          <a:prstGeom prst="rect">
            <a:avLst/>
          </a:prstGeom>
          <a:noFill/>
          <a:ln>
            <a:noFill/>
          </a:ln>
        </p:spPr>
      </p:pic>
    </p:spTree>
    <p:extLst>
      <p:ext uri="{BB962C8B-B14F-4D97-AF65-F5344CB8AC3E}">
        <p14:creationId xmlns:p14="http://schemas.microsoft.com/office/powerpoint/2010/main" val="314186411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4533-7A1C-3148-9F3F-229D4D2C51BC}"/>
              </a:ext>
            </a:extLst>
          </p:cNvPr>
          <p:cNvSpPr>
            <a:spLocks noGrp="1"/>
          </p:cNvSpPr>
          <p:nvPr>
            <p:ph type="title"/>
          </p:nvPr>
        </p:nvSpPr>
        <p:spPr>
          <a:xfrm>
            <a:off x="822959" y="475264"/>
            <a:ext cx="11506200" cy="1027284"/>
          </a:xfrm>
        </p:spPr>
        <p:txBody>
          <a:bodyPr>
            <a:normAutofit/>
          </a:bodyPr>
          <a:lstStyle/>
          <a:p>
            <a:r>
              <a:rPr lang="en-US" sz="3600" dirty="0"/>
              <a:t>District Public Service Housing Policy</a:t>
            </a:r>
          </a:p>
        </p:txBody>
      </p:sp>
      <p:sp>
        <p:nvSpPr>
          <p:cNvPr id="3" name="Text Placeholder 2">
            <a:extLst>
              <a:ext uri="{FF2B5EF4-FFF2-40B4-BE49-F238E27FC236}">
                <a16:creationId xmlns:a16="http://schemas.microsoft.com/office/drawing/2014/main" id="{138504A2-1896-9C4D-9618-782487545D1F}"/>
              </a:ext>
            </a:extLst>
          </p:cNvPr>
          <p:cNvSpPr>
            <a:spLocks noGrp="1"/>
          </p:cNvSpPr>
          <p:nvPr>
            <p:ph type="body" idx="1"/>
          </p:nvPr>
        </p:nvSpPr>
        <p:spPr/>
        <p:txBody>
          <a:bodyPr/>
          <a:lstStyle/>
          <a:p>
            <a:pPr algn="just">
              <a:buFont typeface="Arial" panose="020B0604020202020204" pitchFamily="34" charset="0"/>
              <a:buChar char="•"/>
            </a:pPr>
            <a:r>
              <a:rPr lang="en-US" dirty="0"/>
              <a:t> BACKGROUND</a:t>
            </a:r>
          </a:p>
          <a:p>
            <a:pPr algn="just">
              <a:buFont typeface="Arial" panose="020B0604020202020204" pitchFamily="34" charset="0"/>
              <a:buChar char="•"/>
            </a:pPr>
            <a:r>
              <a:rPr lang="en-US" dirty="0"/>
              <a:t> DEFINITIONS AND SCOPE</a:t>
            </a:r>
          </a:p>
          <a:p>
            <a:pPr algn="just">
              <a:buFont typeface="Arial" panose="020B0604020202020204" pitchFamily="34" charset="0"/>
              <a:buChar char="•"/>
            </a:pPr>
            <a:r>
              <a:rPr lang="en-US" dirty="0"/>
              <a:t> CONTEXT </a:t>
            </a:r>
          </a:p>
          <a:p>
            <a:pPr algn="just">
              <a:buFont typeface="Arial" panose="020B0604020202020204" pitchFamily="34" charset="0"/>
              <a:buChar char="•"/>
            </a:pPr>
            <a:r>
              <a:rPr lang="en-US" dirty="0"/>
              <a:t> POLICY ISSUES AND DIRECTIONS</a:t>
            </a:r>
          </a:p>
          <a:p>
            <a:pPr algn="just">
              <a:buFont typeface="Arial" panose="020B0604020202020204" pitchFamily="34" charset="0"/>
              <a:buChar char="•"/>
            </a:pPr>
            <a:r>
              <a:rPr lang="en-US" dirty="0"/>
              <a:t>ORGANISATIONAL RESPONSIBILTIES</a:t>
            </a:r>
          </a:p>
          <a:p>
            <a:pPr algn="just">
              <a:buFont typeface="Arial" panose="020B0604020202020204" pitchFamily="34" charset="0"/>
              <a:buChar char="•"/>
            </a:pPr>
            <a:r>
              <a:rPr lang="en-US" dirty="0"/>
              <a:t> IMPLEMENTATION PLAN</a:t>
            </a:r>
          </a:p>
          <a:p>
            <a:pPr algn="just">
              <a:buFont typeface="Arial" panose="020B0604020202020204" pitchFamily="34" charset="0"/>
              <a:buChar char="•"/>
            </a:pPr>
            <a:r>
              <a:rPr lang="en-US" dirty="0"/>
              <a:t> MONITORING AND EVALUATION PLAN</a:t>
            </a:r>
          </a:p>
          <a:p>
            <a:pPr marL="0" indent="0">
              <a:buNone/>
            </a:pPr>
            <a:endParaRPr lang="en-US" dirty="0"/>
          </a:p>
        </p:txBody>
      </p:sp>
      <p:pic>
        <p:nvPicPr>
          <p:cNvPr id="4" name="Picture 3" descr="brownlogo">
            <a:extLst>
              <a:ext uri="{FF2B5EF4-FFF2-40B4-BE49-F238E27FC236}">
                <a16:creationId xmlns:a16="http://schemas.microsoft.com/office/drawing/2014/main" id="{C81C570C-E175-0243-A6B2-7A19AEAAED62}"/>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255827" y="32342"/>
            <a:ext cx="1151573" cy="793158"/>
          </a:xfrm>
          <a:prstGeom prst="rect">
            <a:avLst/>
          </a:prstGeom>
          <a:noFill/>
          <a:ln>
            <a:noFill/>
          </a:ln>
        </p:spPr>
      </p:pic>
    </p:spTree>
    <p:extLst>
      <p:ext uri="{BB962C8B-B14F-4D97-AF65-F5344CB8AC3E}">
        <p14:creationId xmlns:p14="http://schemas.microsoft.com/office/powerpoint/2010/main" val="424801629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07DFC-FCAC-5B45-B774-20499AE1A77C}"/>
              </a:ext>
            </a:extLst>
          </p:cNvPr>
          <p:cNvSpPr>
            <a:spLocks noGrp="1"/>
          </p:cNvSpPr>
          <p:nvPr>
            <p:ph type="title"/>
          </p:nvPr>
        </p:nvSpPr>
        <p:spPr/>
        <p:txBody>
          <a:bodyPr>
            <a:normAutofit/>
          </a:bodyPr>
          <a:lstStyle/>
          <a:p>
            <a:r>
              <a:rPr lang="en-US" sz="3600" dirty="0"/>
              <a:t>Policy Intent</a:t>
            </a:r>
          </a:p>
        </p:txBody>
      </p:sp>
      <p:sp>
        <p:nvSpPr>
          <p:cNvPr id="3" name="Text Placeholder 2">
            <a:extLst>
              <a:ext uri="{FF2B5EF4-FFF2-40B4-BE49-F238E27FC236}">
                <a16:creationId xmlns:a16="http://schemas.microsoft.com/office/drawing/2014/main" id="{85D85A71-2648-D74F-8D32-C5495FFBD91B}"/>
              </a:ext>
            </a:extLst>
          </p:cNvPr>
          <p:cNvSpPr>
            <a:spLocks noGrp="1"/>
          </p:cNvSpPr>
          <p:nvPr>
            <p:ph type="body" idx="1"/>
          </p:nvPr>
        </p:nvSpPr>
        <p:spPr/>
        <p:txBody>
          <a:bodyPr/>
          <a:lstStyle/>
          <a:p>
            <a:endParaRPr lang="en-US" dirty="0"/>
          </a:p>
          <a:p>
            <a:pPr algn="just">
              <a:buFont typeface="Arial" panose="020B0604020202020204" pitchFamily="34" charset="0"/>
              <a:buChar char="•"/>
            </a:pPr>
            <a:r>
              <a:rPr lang="en-US" dirty="0"/>
              <a:t> </a:t>
            </a:r>
            <a:r>
              <a:rPr lang="en-GB" dirty="0"/>
              <a:t>The </a:t>
            </a:r>
            <a:r>
              <a:rPr lang="en-GB" i="1" dirty="0"/>
              <a:t>District Housing Policy 2024 to 2033</a:t>
            </a:r>
            <a:r>
              <a:rPr lang="en-GB" dirty="0"/>
              <a:t> is aimed to provide strategic direction in the provision of housing to all Public Servants in the 97 districts of Papua New Guinea.</a:t>
            </a:r>
          </a:p>
          <a:p>
            <a:pPr algn="just">
              <a:buFont typeface="Arial" panose="020B0604020202020204" pitchFamily="34" charset="0"/>
              <a:buChar char="•"/>
            </a:pPr>
            <a:r>
              <a:rPr lang="en-GB" dirty="0"/>
              <a:t> The policy aims to adopt the enabling approach framework with regards to promoting reliable infrastructure in relation to institutional housing in the districts to encourage public servants’ participation in the districts.</a:t>
            </a:r>
            <a:endParaRPr lang="en-US" dirty="0"/>
          </a:p>
        </p:txBody>
      </p:sp>
      <p:pic>
        <p:nvPicPr>
          <p:cNvPr id="4" name="Picture 3" descr="brownlogo">
            <a:extLst>
              <a:ext uri="{FF2B5EF4-FFF2-40B4-BE49-F238E27FC236}">
                <a16:creationId xmlns:a16="http://schemas.microsoft.com/office/drawing/2014/main" id="{674B06E4-B9D6-2B4F-9198-677CE12E36C7}"/>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305254" y="94126"/>
            <a:ext cx="1151573" cy="793158"/>
          </a:xfrm>
          <a:prstGeom prst="rect">
            <a:avLst/>
          </a:prstGeom>
          <a:noFill/>
          <a:ln>
            <a:noFill/>
          </a:ln>
        </p:spPr>
      </p:pic>
    </p:spTree>
    <p:extLst>
      <p:ext uri="{BB962C8B-B14F-4D97-AF65-F5344CB8AC3E}">
        <p14:creationId xmlns:p14="http://schemas.microsoft.com/office/powerpoint/2010/main" val="213745152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503F-8B68-CE4F-858D-99EB4F4EACCD}"/>
              </a:ext>
            </a:extLst>
          </p:cNvPr>
          <p:cNvSpPr>
            <a:spLocks noGrp="1"/>
          </p:cNvSpPr>
          <p:nvPr>
            <p:ph type="title"/>
          </p:nvPr>
        </p:nvSpPr>
        <p:spPr/>
        <p:txBody>
          <a:bodyPr>
            <a:normAutofit/>
          </a:bodyPr>
          <a:lstStyle/>
          <a:p>
            <a:r>
              <a:rPr lang="en-US" sz="3600" dirty="0"/>
              <a:t>Audience</a:t>
            </a:r>
          </a:p>
        </p:txBody>
      </p:sp>
      <p:sp>
        <p:nvSpPr>
          <p:cNvPr id="3" name="Text Placeholder 2">
            <a:extLst>
              <a:ext uri="{FF2B5EF4-FFF2-40B4-BE49-F238E27FC236}">
                <a16:creationId xmlns:a16="http://schemas.microsoft.com/office/drawing/2014/main" id="{32E772B4-B633-B045-BE3C-0042693C62DA}"/>
              </a:ext>
            </a:extLst>
          </p:cNvPr>
          <p:cNvSpPr>
            <a:spLocks noGrp="1"/>
          </p:cNvSpPr>
          <p:nvPr>
            <p:ph type="body" idx="1"/>
          </p:nvPr>
        </p:nvSpPr>
        <p:spPr/>
        <p:txBody>
          <a:bodyPr/>
          <a:lstStyle/>
          <a:p>
            <a:pPr>
              <a:buFont typeface="Arial" panose="020B0604020202020204" pitchFamily="34" charset="0"/>
              <a:buChar char="•"/>
            </a:pPr>
            <a:r>
              <a:rPr lang="en-US" dirty="0"/>
              <a:t> The policy is directed towards all the public servants in the 89 districts and 313 LLGs of Papua New Guinea.</a:t>
            </a:r>
          </a:p>
          <a:p>
            <a:pPr>
              <a:buFont typeface="Arial" panose="020B0604020202020204" pitchFamily="34" charset="0"/>
              <a:buChar char="•"/>
            </a:pPr>
            <a:r>
              <a:rPr lang="en-US" dirty="0"/>
              <a:t> This includes an estimated total of 8,645 public servants working in the sub-national level, particularly the 89 districts.</a:t>
            </a:r>
          </a:p>
          <a:p>
            <a:pPr>
              <a:buFont typeface="Arial" panose="020B0604020202020204" pitchFamily="34" charset="0"/>
              <a:buChar char="•"/>
            </a:pPr>
            <a:r>
              <a:rPr lang="en-US" dirty="0"/>
              <a:t> In addition, it covers all intending public servants that will join the public service as per the intention of the HRDP 2020 – 2050 to increase the number of public servants in the districts.  </a:t>
            </a:r>
            <a:endParaRPr lang="en-AU" dirty="0"/>
          </a:p>
          <a:p>
            <a:pPr>
              <a:buFont typeface="Arial" panose="020B0604020202020204" pitchFamily="34" charset="0"/>
              <a:buChar char="•"/>
            </a:pPr>
            <a:endParaRPr lang="en-US" dirty="0"/>
          </a:p>
        </p:txBody>
      </p:sp>
      <p:pic>
        <p:nvPicPr>
          <p:cNvPr id="4" name="Picture 3" descr="brownlogo">
            <a:extLst>
              <a:ext uri="{FF2B5EF4-FFF2-40B4-BE49-F238E27FC236}">
                <a16:creationId xmlns:a16="http://schemas.microsoft.com/office/drawing/2014/main" id="{5E4502E6-7E48-0D4E-A52A-C0199D7D1557}"/>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379395" y="0"/>
            <a:ext cx="1151573" cy="793158"/>
          </a:xfrm>
          <a:prstGeom prst="rect">
            <a:avLst/>
          </a:prstGeom>
          <a:noFill/>
          <a:ln>
            <a:noFill/>
          </a:ln>
        </p:spPr>
      </p:pic>
    </p:spTree>
    <p:extLst>
      <p:ext uri="{BB962C8B-B14F-4D97-AF65-F5344CB8AC3E}">
        <p14:creationId xmlns:p14="http://schemas.microsoft.com/office/powerpoint/2010/main" val="417822472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B2FA-E766-1747-AA66-0CFAB5A7D6BA}"/>
              </a:ext>
            </a:extLst>
          </p:cNvPr>
          <p:cNvSpPr>
            <a:spLocks noGrp="1"/>
          </p:cNvSpPr>
          <p:nvPr>
            <p:ph type="title"/>
          </p:nvPr>
        </p:nvSpPr>
        <p:spPr/>
        <p:txBody>
          <a:bodyPr>
            <a:normAutofit/>
          </a:bodyPr>
          <a:lstStyle/>
          <a:p>
            <a:r>
              <a:rPr lang="en-US" sz="3600" dirty="0"/>
              <a:t>Definitions and Scope</a:t>
            </a:r>
          </a:p>
        </p:txBody>
      </p:sp>
      <p:sp>
        <p:nvSpPr>
          <p:cNvPr id="3" name="Text Placeholder 2">
            <a:extLst>
              <a:ext uri="{FF2B5EF4-FFF2-40B4-BE49-F238E27FC236}">
                <a16:creationId xmlns:a16="http://schemas.microsoft.com/office/drawing/2014/main" id="{B0F88384-2C61-7643-96CB-EFCD48642F8C}"/>
              </a:ext>
            </a:extLst>
          </p:cNvPr>
          <p:cNvSpPr>
            <a:spLocks noGrp="1"/>
          </p:cNvSpPr>
          <p:nvPr>
            <p:ph type="body" idx="1"/>
          </p:nvPr>
        </p:nvSpPr>
        <p:spPr/>
        <p:txBody>
          <a:bodyPr/>
          <a:lstStyle/>
          <a:p>
            <a:r>
              <a:rPr lang="en-US" dirty="0"/>
              <a:t>Definitions:</a:t>
            </a:r>
          </a:p>
          <a:p>
            <a:r>
              <a:rPr lang="en-US" dirty="0"/>
              <a:t>Keywords used in the policy will be defined in this section.</a:t>
            </a:r>
          </a:p>
          <a:p>
            <a:endParaRPr lang="en-US" dirty="0"/>
          </a:p>
          <a:p>
            <a:r>
              <a:rPr lang="en-US" dirty="0"/>
              <a:t>Scope:</a:t>
            </a:r>
          </a:p>
          <a:p>
            <a:r>
              <a:rPr lang="en-GB" dirty="0"/>
              <a:t>The Policy’s focus is on the construction of new District Institutional Housing in the 89 districts of Papua New Guinea.</a:t>
            </a:r>
            <a:endParaRPr lang="en-US" dirty="0"/>
          </a:p>
        </p:txBody>
      </p:sp>
      <p:pic>
        <p:nvPicPr>
          <p:cNvPr id="4" name="Picture 3" descr="brownlogo">
            <a:extLst>
              <a:ext uri="{FF2B5EF4-FFF2-40B4-BE49-F238E27FC236}">
                <a16:creationId xmlns:a16="http://schemas.microsoft.com/office/drawing/2014/main" id="{49817A34-934A-F748-9F9D-5DDB99B6D006}"/>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745253" y="0"/>
            <a:ext cx="1151573" cy="793158"/>
          </a:xfrm>
          <a:prstGeom prst="rect">
            <a:avLst/>
          </a:prstGeom>
          <a:noFill/>
          <a:ln>
            <a:noFill/>
          </a:ln>
        </p:spPr>
      </p:pic>
    </p:spTree>
    <p:extLst>
      <p:ext uri="{BB962C8B-B14F-4D97-AF65-F5344CB8AC3E}">
        <p14:creationId xmlns:p14="http://schemas.microsoft.com/office/powerpoint/2010/main" val="248384989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75DB4-44F8-8B48-8D2F-18B402843BDD}"/>
              </a:ext>
            </a:extLst>
          </p:cNvPr>
          <p:cNvSpPr>
            <a:spLocks noGrp="1"/>
          </p:cNvSpPr>
          <p:nvPr>
            <p:ph type="title"/>
          </p:nvPr>
        </p:nvSpPr>
        <p:spPr/>
        <p:txBody>
          <a:bodyPr>
            <a:normAutofit/>
          </a:bodyPr>
          <a:lstStyle/>
          <a:p>
            <a:r>
              <a:rPr lang="en-US" sz="3600" dirty="0"/>
              <a:t>Policy Context </a:t>
            </a:r>
          </a:p>
        </p:txBody>
      </p:sp>
      <p:sp>
        <p:nvSpPr>
          <p:cNvPr id="3" name="Text Placeholder 2">
            <a:extLst>
              <a:ext uri="{FF2B5EF4-FFF2-40B4-BE49-F238E27FC236}">
                <a16:creationId xmlns:a16="http://schemas.microsoft.com/office/drawing/2014/main" id="{08C7C4BA-4E50-8348-A31E-028DCED078BC}"/>
              </a:ext>
            </a:extLst>
          </p:cNvPr>
          <p:cNvSpPr>
            <a:spLocks noGrp="1"/>
          </p:cNvSpPr>
          <p:nvPr>
            <p:ph type="body" idx="1"/>
          </p:nvPr>
        </p:nvSpPr>
        <p:spPr>
          <a:xfrm>
            <a:off x="822960" y="1883834"/>
            <a:ext cx="7543801" cy="4023360"/>
          </a:xfrm>
        </p:spPr>
        <p:txBody>
          <a:bodyPr/>
          <a:lstStyle/>
          <a:p>
            <a:r>
              <a:rPr lang="en-US" sz="2400" b="1" dirty="0">
                <a:latin typeface="+mn-lt"/>
              </a:rPr>
              <a:t>Vision:</a:t>
            </a:r>
          </a:p>
          <a:p>
            <a:r>
              <a:rPr lang="en-US" sz="2400" dirty="0">
                <a:latin typeface="+mn-lt"/>
              </a:rPr>
              <a:t>To increase the number of public servants in the districts by providing institutional houses with the emphasis to improve the provision of public goods and services to the bulk of the population in the rural areas.  </a:t>
            </a:r>
          </a:p>
          <a:p>
            <a:pPr marL="0" indent="0">
              <a:buNone/>
            </a:pPr>
            <a:r>
              <a:rPr lang="en-US" sz="2400" b="1" dirty="0">
                <a:latin typeface="+mn-lt"/>
              </a:rPr>
              <a:t>Mission:</a:t>
            </a:r>
          </a:p>
          <a:p>
            <a:pPr marL="0" indent="0" algn="just">
              <a:buNone/>
            </a:pPr>
            <a:r>
              <a:rPr lang="en-US" sz="2400" dirty="0">
                <a:latin typeface="+mn-lt"/>
              </a:rPr>
              <a:t>To increase the stock of institutional houses in the 89 districts as a key driver to increase productivity, competency, efficiency, and reliability within the public service in the district level. </a:t>
            </a:r>
            <a:endParaRPr lang="en-AU" sz="2400" dirty="0">
              <a:latin typeface="+mn-lt"/>
            </a:endParaRPr>
          </a:p>
          <a:p>
            <a:pPr marL="0" indent="0">
              <a:buNone/>
            </a:pPr>
            <a:endParaRPr lang="en-AU" sz="2400" dirty="0">
              <a:latin typeface="+mn-lt"/>
            </a:endParaRPr>
          </a:p>
          <a:p>
            <a:endParaRPr lang="en-US" dirty="0"/>
          </a:p>
        </p:txBody>
      </p:sp>
      <p:pic>
        <p:nvPicPr>
          <p:cNvPr id="4" name="Picture 3" descr="brownlogo">
            <a:extLst>
              <a:ext uri="{FF2B5EF4-FFF2-40B4-BE49-F238E27FC236}">
                <a16:creationId xmlns:a16="http://schemas.microsoft.com/office/drawing/2014/main" id="{6701B6B3-A689-B94C-8EE7-497C253F1F52}"/>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255827" y="32342"/>
            <a:ext cx="1151573" cy="793158"/>
          </a:xfrm>
          <a:prstGeom prst="rect">
            <a:avLst/>
          </a:prstGeom>
          <a:noFill/>
          <a:ln>
            <a:noFill/>
          </a:ln>
        </p:spPr>
      </p:pic>
    </p:spTree>
    <p:extLst>
      <p:ext uri="{BB962C8B-B14F-4D97-AF65-F5344CB8AC3E}">
        <p14:creationId xmlns:p14="http://schemas.microsoft.com/office/powerpoint/2010/main" val="6289464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2184-A623-6D4F-AC2A-AC0427B7CC9E}"/>
              </a:ext>
            </a:extLst>
          </p:cNvPr>
          <p:cNvSpPr>
            <a:spLocks noGrp="1"/>
          </p:cNvSpPr>
          <p:nvPr>
            <p:ph type="title"/>
          </p:nvPr>
        </p:nvSpPr>
        <p:spPr/>
        <p:txBody>
          <a:bodyPr>
            <a:normAutofit/>
          </a:bodyPr>
          <a:lstStyle/>
          <a:p>
            <a:r>
              <a:rPr lang="en-US" sz="3600" dirty="0"/>
              <a:t>Goals</a:t>
            </a:r>
          </a:p>
        </p:txBody>
      </p:sp>
      <p:sp>
        <p:nvSpPr>
          <p:cNvPr id="3" name="Text Placeholder 2">
            <a:extLst>
              <a:ext uri="{FF2B5EF4-FFF2-40B4-BE49-F238E27FC236}">
                <a16:creationId xmlns:a16="http://schemas.microsoft.com/office/drawing/2014/main" id="{FFCC68B6-9722-E745-8291-C5E8CB95AFDD}"/>
              </a:ext>
            </a:extLst>
          </p:cNvPr>
          <p:cNvSpPr>
            <a:spLocks noGrp="1"/>
          </p:cNvSpPr>
          <p:nvPr>
            <p:ph type="body" idx="1"/>
          </p:nvPr>
        </p:nvSpPr>
        <p:spPr/>
        <p:txBody>
          <a:bodyPr>
            <a:normAutofit lnSpcReduction="10000"/>
          </a:bodyPr>
          <a:lstStyle/>
          <a:p>
            <a:pPr marL="0" indent="0">
              <a:buNone/>
            </a:pPr>
            <a:endParaRPr lang="en-US" b="1" dirty="0"/>
          </a:p>
          <a:p>
            <a:pPr lvl="0" algn="just">
              <a:buFont typeface="Arial" panose="020B0604020202020204" pitchFamily="34" charset="0"/>
              <a:buChar char="•"/>
            </a:pPr>
            <a:r>
              <a:rPr lang="en-US" sz="2400" dirty="0">
                <a:latin typeface="+mn-lt"/>
              </a:rPr>
              <a:t>To create an enabling environment in the provision of housing.</a:t>
            </a:r>
            <a:endParaRPr lang="en-AU" sz="2400" dirty="0">
              <a:latin typeface="+mn-lt"/>
            </a:endParaRPr>
          </a:p>
          <a:p>
            <a:pPr lvl="0" algn="just">
              <a:buFont typeface="Arial" panose="020B0604020202020204" pitchFamily="34" charset="0"/>
              <a:buChar char="•"/>
            </a:pPr>
            <a:r>
              <a:rPr lang="en-US" sz="2400" dirty="0">
                <a:latin typeface="+mn-lt"/>
              </a:rPr>
              <a:t>Increase the stock of institutional houses.</a:t>
            </a:r>
            <a:endParaRPr lang="en-AU" sz="2400" dirty="0">
              <a:latin typeface="+mn-lt"/>
            </a:endParaRPr>
          </a:p>
          <a:p>
            <a:pPr lvl="0" algn="just">
              <a:buFont typeface="Arial" panose="020B0604020202020204" pitchFamily="34" charset="0"/>
              <a:buChar char="•"/>
            </a:pPr>
            <a:r>
              <a:rPr lang="en-US" sz="2400" dirty="0">
                <a:latin typeface="+mn-lt"/>
              </a:rPr>
              <a:t>To promote inclusivity, equality and fairness in the allocation of institutional housings to all Public Servants. </a:t>
            </a:r>
          </a:p>
          <a:p>
            <a:pPr algn="just">
              <a:buFont typeface="Arial" panose="020B0604020202020204" pitchFamily="34" charset="0"/>
              <a:buChar char="•"/>
            </a:pPr>
            <a:r>
              <a:rPr lang="en-US" sz="2400" dirty="0">
                <a:latin typeface="+mn-lt"/>
              </a:rPr>
              <a:t> This policy will enable the private sector to work in partnership with the government to develop houses for the Public Servants and also create the environment for equal participation in the developments of institutional housing. </a:t>
            </a:r>
            <a:endParaRPr lang="en-AU" sz="2400" dirty="0">
              <a:latin typeface="+mn-lt"/>
            </a:endParaRPr>
          </a:p>
          <a:p>
            <a:pPr marL="0" lvl="0" indent="0" algn="just">
              <a:buNone/>
            </a:pPr>
            <a:endParaRPr lang="en-AU" dirty="0"/>
          </a:p>
          <a:p>
            <a:endParaRPr lang="en-US" dirty="0"/>
          </a:p>
        </p:txBody>
      </p:sp>
      <p:pic>
        <p:nvPicPr>
          <p:cNvPr id="4" name="Picture 3" descr="brownlogo">
            <a:extLst>
              <a:ext uri="{FF2B5EF4-FFF2-40B4-BE49-F238E27FC236}">
                <a16:creationId xmlns:a16="http://schemas.microsoft.com/office/drawing/2014/main" id="{5CA23711-A071-F545-973B-70476C93EB34}"/>
              </a:ext>
            </a:extLst>
          </p:cNvPr>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7255827" y="32342"/>
            <a:ext cx="1151573" cy="793158"/>
          </a:xfrm>
          <a:prstGeom prst="rect">
            <a:avLst/>
          </a:prstGeom>
          <a:noFill/>
          <a:ln>
            <a:noFill/>
          </a:ln>
        </p:spPr>
      </p:pic>
    </p:spTree>
    <p:extLst>
      <p:ext uri="{BB962C8B-B14F-4D97-AF65-F5344CB8AC3E}">
        <p14:creationId xmlns:p14="http://schemas.microsoft.com/office/powerpoint/2010/main" val="33441921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2676E-E43E-5E4D-904B-CD500CE3D600}"/>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16D2A4D8-889D-4F40-B391-D94742728CB1}"/>
              </a:ext>
            </a:extLst>
          </p:cNvPr>
          <p:cNvSpPr>
            <a:spLocks noGrp="1"/>
          </p:cNvSpPr>
          <p:nvPr>
            <p:ph type="body" idx="1"/>
          </p:nvPr>
        </p:nvSpPr>
        <p:spPr/>
        <p:txBody>
          <a:bodyPr/>
          <a:lstStyle/>
          <a:p>
            <a:endParaRPr lang="en-US" dirty="0"/>
          </a:p>
          <a:p>
            <a:pPr lvl="0">
              <a:buFont typeface="Arial" panose="020B0604020202020204" pitchFamily="34" charset="0"/>
              <a:buChar char="•"/>
            </a:pPr>
            <a:r>
              <a:rPr lang="en-US" sz="2400" dirty="0">
                <a:latin typeface="+mn-lt"/>
              </a:rPr>
              <a:t>To attract more public servants to the district level;</a:t>
            </a:r>
            <a:endParaRPr lang="en-AU" sz="2400" dirty="0">
              <a:latin typeface="+mn-lt"/>
            </a:endParaRPr>
          </a:p>
          <a:p>
            <a:pPr lvl="0">
              <a:buFont typeface="Arial" panose="020B0604020202020204" pitchFamily="34" charset="0"/>
              <a:buChar char="•"/>
            </a:pPr>
            <a:r>
              <a:rPr lang="en-US" sz="2400" dirty="0">
                <a:latin typeface="+mn-lt"/>
              </a:rPr>
              <a:t>To encourage leaner, smarter and reliable, public servants;</a:t>
            </a:r>
            <a:endParaRPr lang="en-AU" sz="2400" dirty="0">
              <a:latin typeface="+mn-lt"/>
            </a:endParaRPr>
          </a:p>
          <a:p>
            <a:pPr lvl="0">
              <a:buFont typeface="Arial" panose="020B0604020202020204" pitchFamily="34" charset="0"/>
              <a:buChar char="•"/>
            </a:pPr>
            <a:r>
              <a:rPr lang="en-US" sz="2400" dirty="0">
                <a:latin typeface="+mn-lt"/>
              </a:rPr>
              <a:t>To provide implementation guidelines on delivery of institutional housing;</a:t>
            </a:r>
            <a:endParaRPr lang="en-AU" sz="2400" dirty="0">
              <a:latin typeface="+mn-lt"/>
            </a:endParaRPr>
          </a:p>
          <a:p>
            <a:pPr lvl="0">
              <a:buFont typeface="Arial" panose="020B0604020202020204" pitchFamily="34" charset="0"/>
              <a:buChar char="•"/>
            </a:pPr>
            <a:r>
              <a:rPr lang="en-US" sz="2400" dirty="0">
                <a:latin typeface="+mn-lt"/>
              </a:rPr>
              <a:t>To improve the performance and productivity in the public service; and</a:t>
            </a:r>
            <a:endParaRPr lang="en-AU" sz="2400" dirty="0">
              <a:latin typeface="+mn-lt"/>
            </a:endParaRPr>
          </a:p>
          <a:p>
            <a:pPr lvl="0">
              <a:buFont typeface="Arial" panose="020B0604020202020204" pitchFamily="34" charset="0"/>
              <a:buChar char="•"/>
            </a:pPr>
            <a:r>
              <a:rPr lang="en-US" sz="2400" dirty="0">
                <a:latin typeface="+mn-lt"/>
              </a:rPr>
              <a:t>To provide suitable and affordable housing for all Public Servants</a:t>
            </a:r>
            <a:r>
              <a:rPr lang="en-US" dirty="0"/>
              <a:t>.</a:t>
            </a:r>
            <a:endParaRPr lang="en-AU" dirty="0"/>
          </a:p>
          <a:p>
            <a:endParaRPr lang="en-US" dirty="0"/>
          </a:p>
        </p:txBody>
      </p:sp>
      <p:pic>
        <p:nvPicPr>
          <p:cNvPr id="4" name="Picture 3" descr="brownlogo">
            <a:extLst>
              <a:ext uri="{FF2B5EF4-FFF2-40B4-BE49-F238E27FC236}">
                <a16:creationId xmlns:a16="http://schemas.microsoft.com/office/drawing/2014/main" id="{043F27D6-F3FE-C543-8E92-67A701BE6114}"/>
              </a:ext>
            </a:extLst>
          </p:cNvPr>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7255827" y="32342"/>
            <a:ext cx="1151573" cy="793158"/>
          </a:xfrm>
          <a:prstGeom prst="rect">
            <a:avLst/>
          </a:prstGeom>
          <a:noFill/>
          <a:ln>
            <a:noFill/>
          </a:ln>
        </p:spPr>
      </p:pic>
    </p:spTree>
    <p:extLst>
      <p:ext uri="{BB962C8B-B14F-4D97-AF65-F5344CB8AC3E}">
        <p14:creationId xmlns:p14="http://schemas.microsoft.com/office/powerpoint/2010/main" val="4259645930"/>
      </p:ext>
    </p:extLst>
  </p:cSld>
  <p:clrMapOvr>
    <a:masterClrMapping/>
  </p:clrMapOvr>
  <p:transition spd="med"/>
</p:sld>
</file>

<file path=ppt/theme/theme1.xml><?xml version="1.0" encoding="utf-8"?>
<a:theme xmlns:a="http://schemas.openxmlformats.org/drawingml/2006/main" name="NRI">
  <a:themeElements>
    <a:clrScheme name="National Research Institute">
      <a:dk1>
        <a:srgbClr val="1C1C1C"/>
      </a:dk1>
      <a:lt1>
        <a:srgbClr val="FFFFFF"/>
      </a:lt1>
      <a:dk2>
        <a:srgbClr val="646464"/>
      </a:dk2>
      <a:lt2>
        <a:srgbClr val="969696"/>
      </a:lt2>
      <a:accent1>
        <a:srgbClr val="5F1216"/>
      </a:accent1>
      <a:accent2>
        <a:srgbClr val="C38110"/>
      </a:accent2>
      <a:accent3>
        <a:srgbClr val="47764A"/>
      </a:accent3>
      <a:accent4>
        <a:srgbClr val="306EA8"/>
      </a:accent4>
      <a:accent5>
        <a:srgbClr val="99452A"/>
      </a:accent5>
      <a:accent6>
        <a:srgbClr val="1C1C1C"/>
      </a:accent6>
      <a:hlink>
        <a:srgbClr val="891A1F"/>
      </a:hlink>
      <a:folHlink>
        <a:srgbClr val="EB9E18"/>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NRI Powerpoint - Maroon" id="{ED8D8F6D-636C-D746-B750-C56D100306E3}" vid="{58D319E4-93EA-2445-8E5C-2FA6E5EE8E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NRI Powerpoint - Maroon</Template>
  <TotalTime>8301</TotalTime>
  <Words>867</Words>
  <Application>Microsoft Macintosh PowerPoint</Application>
  <PresentationFormat>On-screen Show (4:3)</PresentationFormat>
  <Paragraphs>105</Paragraphs>
  <Slides>17</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Brush Script MT</vt:lpstr>
      <vt:lpstr>Arial</vt:lpstr>
      <vt:lpstr>Calibri</vt:lpstr>
      <vt:lpstr>Courier New</vt:lpstr>
      <vt:lpstr>Franklin Gothic Book</vt:lpstr>
      <vt:lpstr>Franklin Gothic Medium</vt:lpstr>
      <vt:lpstr>Minion Pro Medium</vt:lpstr>
      <vt:lpstr>Verdana</vt:lpstr>
      <vt:lpstr>Wingdings</vt:lpstr>
      <vt:lpstr>NRI</vt:lpstr>
      <vt:lpstr>DISTRICT PUBLIC SERVICE HOUSING POLICY  </vt:lpstr>
      <vt:lpstr>PowerPoint Presentation</vt:lpstr>
      <vt:lpstr>District Public Service Housing Policy</vt:lpstr>
      <vt:lpstr>Policy Intent</vt:lpstr>
      <vt:lpstr>Audience</vt:lpstr>
      <vt:lpstr>Definitions and Scope</vt:lpstr>
      <vt:lpstr>Policy Context </vt:lpstr>
      <vt:lpstr>Goals</vt:lpstr>
      <vt:lpstr>Objectives</vt:lpstr>
      <vt:lpstr>Guiding Principles</vt:lpstr>
      <vt:lpstr>Policy Alignment to National Development Plans</vt:lpstr>
      <vt:lpstr>Policy Issues and Directives</vt:lpstr>
      <vt:lpstr>Policy Issues and Directives</vt:lpstr>
      <vt:lpstr>Organisational Responsibilities</vt:lpstr>
      <vt:lpstr>Implementation Plan</vt:lpstr>
      <vt:lpstr>Monitoring and 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Ayres</dc:creator>
  <cp:lastModifiedBy>Lindsay Kutan</cp:lastModifiedBy>
  <cp:revision>434</cp:revision>
  <cp:lastPrinted>2021-04-29T00:52:41Z</cp:lastPrinted>
  <dcterms:created xsi:type="dcterms:W3CDTF">2015-12-25T11:58:07Z</dcterms:created>
  <dcterms:modified xsi:type="dcterms:W3CDTF">2023-11-27T22:01:20Z</dcterms:modified>
</cp:coreProperties>
</file>