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417" r:id="rId2"/>
    <p:sldId id="393" r:id="rId3"/>
    <p:sldId id="373" r:id="rId4"/>
    <p:sldId id="406" r:id="rId5"/>
    <p:sldId id="407" r:id="rId6"/>
    <p:sldId id="408" r:id="rId7"/>
    <p:sldId id="409" r:id="rId8"/>
    <p:sldId id="410" r:id="rId9"/>
    <p:sldId id="411" r:id="rId10"/>
    <p:sldId id="412" r:id="rId11"/>
    <p:sldId id="413" r:id="rId12"/>
    <p:sldId id="414" r:id="rId13"/>
    <p:sldId id="415" r:id="rId14"/>
    <p:sldId id="416" r:id="rId15"/>
    <p:sldId id="367" r:id="rId16"/>
    <p:sldId id="374" r:id="rId17"/>
    <p:sldId id="366" r:id="rId18"/>
  </p:sldIdLst>
  <p:sldSz cx="9144000" cy="6858000" type="screen4x3"/>
  <p:notesSz cx="6794500" cy="9931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Wase" initials="NW" lastIdx="6" clrIdx="0">
    <p:extLst>
      <p:ext uri="{19B8F6BF-5375-455C-9EA6-DF929625EA0E}">
        <p15:presenceInfo xmlns:p15="http://schemas.microsoft.com/office/powerpoint/2012/main" userId="S::naomi.wase@pngnri.org::94ecb2f9-b29d-4319-a9a2-b5b9f1cf77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EB63"/>
    <a:srgbClr val="891A1F"/>
    <a:srgbClr val="E9B25E"/>
    <a:srgbClr val="EB9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0"/>
    <p:restoredTop sz="92093"/>
  </p:normalViewPr>
  <p:slideViewPr>
    <p:cSldViewPr snapToGrid="0" snapToObjects="1">
      <p:cViewPr varScale="1">
        <p:scale>
          <a:sx n="102" d="100"/>
          <a:sy n="102" d="100"/>
        </p:scale>
        <p:origin x="1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50A140FE-FC92-4B19-903D-6D87659EC25D}" type="datetimeFigureOut">
              <a:rPr lang="en-AU" smtClean="0"/>
              <a:t>28/11/23</a:t>
            </a:fld>
            <a:endParaRPr lang="en-AU"/>
          </a:p>
        </p:txBody>
      </p:sp>
      <p:sp>
        <p:nvSpPr>
          <p:cNvPr id="4" name="Footer Placeholder 3"/>
          <p:cNvSpPr>
            <a:spLocks noGrp="1"/>
          </p:cNvSpPr>
          <p:nvPr>
            <p:ph type="ftr" sz="quarter" idx="2"/>
          </p:nvPr>
        </p:nvSpPr>
        <p:spPr>
          <a:xfrm>
            <a:off x="1" y="9433107"/>
            <a:ext cx="2944283" cy="49829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6" y="9433107"/>
            <a:ext cx="2944283" cy="498293"/>
          </a:xfrm>
          <a:prstGeom prst="rect">
            <a:avLst/>
          </a:prstGeom>
        </p:spPr>
        <p:txBody>
          <a:bodyPr vert="horz" lIns="91440" tIns="45720" rIns="91440" bIns="45720" rtlCol="0" anchor="b"/>
          <a:lstStyle>
            <a:lvl1pPr algn="r">
              <a:defRPr sz="1200"/>
            </a:lvl1pPr>
          </a:lstStyle>
          <a:p>
            <a:fld id="{789EE403-8806-4016-A2EF-735F47B96DE6}" type="slidenum">
              <a:rPr lang="en-AU" smtClean="0"/>
              <a:t>‹#›</a:t>
            </a:fld>
            <a:endParaRPr lang="en-AU"/>
          </a:p>
        </p:txBody>
      </p:sp>
    </p:spTree>
    <p:extLst>
      <p:ext uri="{BB962C8B-B14F-4D97-AF65-F5344CB8AC3E}">
        <p14:creationId xmlns:p14="http://schemas.microsoft.com/office/powerpoint/2010/main" val="73660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C04F9700-AB53-40DA-B517-D39362B3BD9C}" type="datetimeFigureOut">
              <a:rPr lang="en-AU" smtClean="0"/>
              <a:t>28/11/23</a:t>
            </a:fld>
            <a:endParaRPr lang="en-AU"/>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DF21B466-2116-4F90-ABE1-7AC85954CA6A}" type="slidenum">
              <a:rPr lang="en-AU" smtClean="0"/>
              <a:t>‹#›</a:t>
            </a:fld>
            <a:endParaRPr lang="en-AU"/>
          </a:p>
        </p:txBody>
      </p:sp>
    </p:spTree>
    <p:extLst>
      <p:ext uri="{BB962C8B-B14F-4D97-AF65-F5344CB8AC3E}">
        <p14:creationId xmlns:p14="http://schemas.microsoft.com/office/powerpoint/2010/main" val="321136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1B466-2116-4F90-ABE1-7AC85954CA6A}" type="slidenum">
              <a:rPr lang="en-AU" smtClean="0"/>
              <a:t>1</a:t>
            </a:fld>
            <a:endParaRPr lang="en-AU"/>
          </a:p>
        </p:txBody>
      </p:sp>
    </p:spTree>
    <p:extLst>
      <p:ext uri="{BB962C8B-B14F-4D97-AF65-F5344CB8AC3E}">
        <p14:creationId xmlns:p14="http://schemas.microsoft.com/office/powerpoint/2010/main" val="15463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1B466-2116-4F90-ABE1-7AC85954CA6A}" type="slidenum">
              <a:rPr lang="en-AU" smtClean="0"/>
              <a:t>3</a:t>
            </a:fld>
            <a:endParaRPr lang="en-AU"/>
          </a:p>
        </p:txBody>
      </p:sp>
    </p:spTree>
    <p:extLst>
      <p:ext uri="{BB962C8B-B14F-4D97-AF65-F5344CB8AC3E}">
        <p14:creationId xmlns:p14="http://schemas.microsoft.com/office/powerpoint/2010/main" val="6167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1B466-2116-4F90-ABE1-7AC85954CA6A}" type="slidenum">
              <a:rPr lang="en-AU" smtClean="0"/>
              <a:t>5</a:t>
            </a:fld>
            <a:endParaRPr lang="en-AU"/>
          </a:p>
        </p:txBody>
      </p:sp>
    </p:spTree>
    <p:extLst>
      <p:ext uri="{BB962C8B-B14F-4D97-AF65-F5344CB8AC3E}">
        <p14:creationId xmlns:p14="http://schemas.microsoft.com/office/powerpoint/2010/main" val="280455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1B466-2116-4F90-ABE1-7AC85954CA6A}" type="slidenum">
              <a:rPr lang="en-AU" smtClean="0"/>
              <a:t>15</a:t>
            </a:fld>
            <a:endParaRPr lang="en-AU"/>
          </a:p>
        </p:txBody>
      </p:sp>
    </p:spTree>
    <p:extLst>
      <p:ext uri="{BB962C8B-B14F-4D97-AF65-F5344CB8AC3E}">
        <p14:creationId xmlns:p14="http://schemas.microsoft.com/office/powerpoint/2010/main" val="376475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1B466-2116-4F90-ABE1-7AC85954CA6A}" type="slidenum">
              <a:rPr lang="en-AU" smtClean="0"/>
              <a:t>17</a:t>
            </a:fld>
            <a:endParaRPr lang="en-AU"/>
          </a:p>
        </p:txBody>
      </p:sp>
    </p:spTree>
    <p:extLst>
      <p:ext uri="{BB962C8B-B14F-4D97-AF65-F5344CB8AC3E}">
        <p14:creationId xmlns:p14="http://schemas.microsoft.com/office/powerpoint/2010/main" val="298634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2357" y="2220686"/>
            <a:ext cx="9143988" cy="2104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 y="6334316"/>
            <a:ext cx="9141619" cy="64008"/>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a:ln>
            <a:noFill/>
          </a:ln>
        </p:spPr>
        <p:txBody>
          <a:bodyPr anchor="b">
            <a:normAutofit/>
          </a:bodyPr>
          <a:lstStyle>
            <a:lvl1pPr algn="l">
              <a:lnSpc>
                <a:spcPct val="85000"/>
              </a:lnSpc>
              <a:defRPr sz="7200" spc="-50" baseline="0">
                <a:solidFill>
                  <a:schemeClr val="bg1"/>
                </a:solidFill>
              </a:defRPr>
            </a:lvl1pPr>
          </a:lstStyle>
          <a:p>
            <a:r>
              <a:rPr lang="en-AU" dirty="0"/>
              <a:t>Master title style</a:t>
            </a:r>
            <a:endParaRPr lang="en-US" dirty="0"/>
          </a:p>
        </p:txBody>
      </p:sp>
      <p:sp>
        <p:nvSpPr>
          <p:cNvPr id="3" name="Subtitle 2"/>
          <p:cNvSpPr>
            <a:spLocks noGrp="1"/>
          </p:cNvSpPr>
          <p:nvPr>
            <p:ph type="subTitle" idx="1" hasCustomPrompt="1"/>
          </p:nvPr>
        </p:nvSpPr>
        <p:spPr>
          <a:xfrm>
            <a:off x="825038" y="4455621"/>
            <a:ext cx="7543800" cy="435176"/>
          </a:xfrm>
          <a:ln>
            <a:noFill/>
          </a:ln>
        </p:spPr>
        <p:txBody>
          <a:bodyPr lIns="91440" rIns="91440">
            <a:normAutofit/>
          </a:bodyPr>
          <a:lstStyle>
            <a:lvl1pPr marL="0" indent="0" algn="l">
              <a:buNone/>
              <a:defRPr sz="2400" cap="all" spc="200" baseline="0">
                <a:solidFill>
                  <a:schemeClr val="tx2"/>
                </a:solidFill>
                <a:latin typeface="Franklin Gothic Medium" charset="0"/>
                <a:ea typeface="Franklin Gothic Medium" charset="0"/>
                <a:cs typeface="Franklin Gothic Medium"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AU" dirty="0"/>
              <a:t>Master subtitle style</a:t>
            </a:r>
            <a:endParaRPr lang="en-US" dirty="0"/>
          </a:p>
        </p:txBody>
      </p:sp>
      <p:pic>
        <p:nvPicPr>
          <p:cNvPr id="11" name="Picture 10"/>
          <p:cNvPicPr/>
          <p:nvPr userDrawn="1"/>
        </p:nvPicPr>
        <p:blipFill>
          <a:blip r:embed="rId2"/>
          <a:stretch>
            <a:fillRect/>
          </a:stretch>
        </p:blipFill>
        <p:spPr>
          <a:xfrm>
            <a:off x="822960" y="756476"/>
            <a:ext cx="3621405" cy="898525"/>
          </a:xfrm>
          <a:prstGeom prst="rect">
            <a:avLst/>
          </a:prstGeom>
        </p:spPr>
      </p:pic>
      <p:sp>
        <p:nvSpPr>
          <p:cNvPr id="13" name="Subtitle 2"/>
          <p:cNvSpPr txBox="1">
            <a:spLocks/>
          </p:cNvSpPr>
          <p:nvPr userDrawn="1"/>
        </p:nvSpPr>
        <p:spPr>
          <a:xfrm>
            <a:off x="797737" y="5325561"/>
            <a:ext cx="7543800" cy="435176"/>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Franklin Gothic Medium" charset="0"/>
                <a:ea typeface="Franklin Gothic Medium" charset="0"/>
                <a:cs typeface="Franklin Gothic Medium" charset="0"/>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Franklin Gothic Book" charset="0"/>
                <a:ea typeface="Franklin Gothic Book" charset="0"/>
                <a:cs typeface="Franklin Gothic Book"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Franklin Gothic Book" charset="0"/>
                <a:ea typeface="Franklin Gothic Book" charset="0"/>
                <a:cs typeface="Franklin Gothic Book"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Franklin Gothic Book" charset="0"/>
                <a:ea typeface="Franklin Gothic Book" charset="0"/>
                <a:cs typeface="Franklin Gothic Book"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Franklin Gothic Book" charset="0"/>
                <a:ea typeface="Franklin Gothic Book" charset="0"/>
                <a:cs typeface="Franklin Gothic Book"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AU" sz="1800" cap="none" spc="100" baseline="0" dirty="0">
                <a:solidFill>
                  <a:schemeClr val="tx1"/>
                </a:solidFill>
              </a:rPr>
              <a:t>Name of presenter</a:t>
            </a:r>
            <a:endParaRPr lang="en-US" sz="1800" cap="none" spc="100" baseline="0" dirty="0">
              <a:solidFill>
                <a:schemeClr val="tx1"/>
              </a:solidFill>
            </a:endParaRPr>
          </a:p>
        </p:txBody>
      </p:sp>
      <p:sp>
        <p:nvSpPr>
          <p:cNvPr id="14" name="TextBox 13"/>
          <p:cNvSpPr txBox="1"/>
          <p:nvPr userDrawn="1"/>
        </p:nvSpPr>
        <p:spPr>
          <a:xfrm>
            <a:off x="822960" y="6398324"/>
            <a:ext cx="7518577" cy="369332"/>
          </a:xfrm>
          <a:prstGeom prst="rect">
            <a:avLst/>
          </a:prstGeom>
          <a:noFill/>
        </p:spPr>
        <p:txBody>
          <a:bodyPr wrap="square" rtlCol="0">
            <a:spAutoFit/>
          </a:bodyPr>
          <a:lstStyle/>
          <a:p>
            <a:pPr algn="ctr"/>
            <a:r>
              <a:rPr lang="en-US" sz="1800" i="1" spc="200" baseline="0" dirty="0">
                <a:solidFill>
                  <a:schemeClr val="bg2"/>
                </a:solidFill>
                <a:latin typeface="Minion Pro Medium" charset="0"/>
                <a:ea typeface="Minion Pro Medium" charset="0"/>
                <a:cs typeface="Minion Pro Medium" charset="0"/>
              </a:rPr>
              <a:t>Inquire     Inform     Influence</a:t>
            </a:r>
          </a:p>
        </p:txBody>
      </p:sp>
    </p:spTree>
    <p:extLst>
      <p:ext uri="{BB962C8B-B14F-4D97-AF65-F5344CB8AC3E}">
        <p14:creationId xmlns:p14="http://schemas.microsoft.com/office/powerpoint/2010/main" val="20570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lvl1pPr>
              <a:defRPr>
                <a:latin typeface="Franklin Gothic Medium" charset="0"/>
                <a:ea typeface="Franklin Gothic Medium" charset="0"/>
                <a:cs typeface="Franklin Gothic Medium" charset="0"/>
              </a:defRPr>
            </a:lvl1pPr>
          </a:lstStyle>
          <a:p>
            <a:fld id="{985BDBC7-76D6-0B49-8882-D0C1595DA9C0}" type="datetimeFigureOut">
              <a:rPr lang="en-US" smtClean="0"/>
              <a:pPr/>
              <a:t>11/28/23</a:t>
            </a:fld>
            <a:endParaRPr lang="en-US" dirty="0"/>
          </a:p>
        </p:txBody>
      </p:sp>
      <p:sp>
        <p:nvSpPr>
          <p:cNvPr id="5" name="Footer Placeholder 4"/>
          <p:cNvSpPr>
            <a:spLocks noGrp="1"/>
          </p:cNvSpPr>
          <p:nvPr>
            <p:ph type="ftr" sz="quarter" idx="11"/>
          </p:nvPr>
        </p:nvSpPr>
        <p:spPr/>
        <p:txBody>
          <a:bodyPr/>
          <a:lstStyle>
            <a:lvl1pPr>
              <a:defRPr b="0" i="0">
                <a:latin typeface="Franklin Gothic Medium" charset="0"/>
                <a:ea typeface="Franklin Gothic Medium" charset="0"/>
                <a:cs typeface="Franklin Gothic Medium"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Franklin Gothic Medium" charset="0"/>
                <a:ea typeface="Franklin Gothic Medium" charset="0"/>
                <a:cs typeface="Franklin Gothic Medium" charset="0"/>
              </a:defRPr>
            </a:lvl1pPr>
          </a:lstStyle>
          <a:p>
            <a:fld id="{3F84F23B-AC95-DB49-899D-CEF200A1D79C}" type="slidenum">
              <a:rPr lang="en-US" smtClean="0"/>
              <a:pPr/>
              <a:t>‹#›</a:t>
            </a:fld>
            <a:endParaRPr lang="en-US" dirty="0"/>
          </a:p>
        </p:txBody>
      </p:sp>
    </p:spTree>
    <p:extLst>
      <p:ext uri="{BB962C8B-B14F-4D97-AF65-F5344CB8AC3E}">
        <p14:creationId xmlns:p14="http://schemas.microsoft.com/office/powerpoint/2010/main" val="202044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22960" y="286604"/>
            <a:ext cx="7543800" cy="1450757"/>
          </a:xfrm>
        </p:spPr>
        <p:txBody>
          <a:bodyPr/>
          <a:lstStyle/>
          <a:p>
            <a:r>
              <a:rPr lang="en-AU" dirty="0"/>
              <a:t>Master title style</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p:txBody>
          <a:bodyPr/>
          <a:lstStyle/>
          <a:p>
            <a:fld id="{985BDBC7-76D6-0B49-8882-D0C1595DA9C0}" type="datetimeFigureOut">
              <a:rPr lang="en-US" smtClean="0"/>
              <a:t>11/28/23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134189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22960" y="286604"/>
            <a:ext cx="7543800" cy="1450757"/>
          </a:xfrm>
        </p:spPr>
        <p:txBody>
          <a:bodyPr/>
          <a:lstStyle/>
          <a:p>
            <a:r>
              <a:rPr lang="en-AU" dirty="0"/>
              <a:t>Master title style</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latin typeface="Franklin Gothic Medium" charset="0"/>
                <a:ea typeface="Franklin Gothic Medium" charset="0"/>
                <a:cs typeface="Franklin Gothic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Master text styles</a:t>
            </a:r>
          </a:p>
        </p:txBody>
      </p:sp>
      <p:sp>
        <p:nvSpPr>
          <p:cNvPr id="4" name="Content Placeholder 3"/>
          <p:cNvSpPr>
            <a:spLocks noGrp="1"/>
          </p:cNvSpPr>
          <p:nvPr>
            <p:ph sz="half" idx="2" hasCustomPrompt="1"/>
          </p:nvPr>
        </p:nvSpPr>
        <p:spPr>
          <a:xfrm>
            <a:off x="822960" y="2582334"/>
            <a:ext cx="3703320" cy="32867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latin typeface="Franklin Gothic Medium" charset="0"/>
                <a:ea typeface="Franklin Gothic Medium" charset="0"/>
                <a:cs typeface="Franklin Gothic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Master text styles</a:t>
            </a:r>
          </a:p>
        </p:txBody>
      </p:sp>
      <p:sp>
        <p:nvSpPr>
          <p:cNvPr id="6" name="Content Placeholder 5"/>
          <p:cNvSpPr>
            <a:spLocks noGrp="1"/>
          </p:cNvSpPr>
          <p:nvPr>
            <p:ph sz="quarter" idx="4" hasCustomPrompt="1"/>
          </p:nvPr>
        </p:nvSpPr>
        <p:spPr>
          <a:xfrm>
            <a:off x="4663440" y="2582334"/>
            <a:ext cx="3703320" cy="32867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Date Placeholder 6"/>
          <p:cNvSpPr>
            <a:spLocks noGrp="1"/>
          </p:cNvSpPr>
          <p:nvPr>
            <p:ph type="dt" sz="half" idx="10"/>
          </p:nvPr>
        </p:nvSpPr>
        <p:spPr/>
        <p:txBody>
          <a:bodyPr/>
          <a:lstStyle/>
          <a:p>
            <a:fld id="{985BDBC7-76D6-0B49-8882-D0C1595DA9C0}" type="datetimeFigureOut">
              <a:rPr lang="en-US" smtClean="0"/>
              <a:t>11/28/23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29970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Master title style</a:t>
            </a:r>
            <a:endParaRPr lang="en-US" dirty="0"/>
          </a:p>
        </p:txBody>
      </p:sp>
      <p:sp>
        <p:nvSpPr>
          <p:cNvPr id="3" name="Date Placeholder 2"/>
          <p:cNvSpPr>
            <a:spLocks noGrp="1"/>
          </p:cNvSpPr>
          <p:nvPr>
            <p:ph type="dt" sz="half" idx="10"/>
          </p:nvPr>
        </p:nvSpPr>
        <p:spPr/>
        <p:txBody>
          <a:bodyPr/>
          <a:lstStyle/>
          <a:p>
            <a:fld id="{985BDBC7-76D6-0B49-8882-D0C1595DA9C0}" type="datetimeFigureOut">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12214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 y="0"/>
            <a:ext cx="9144000" cy="6096000"/>
          </a:xfrm>
          <a:prstGeom prst="rect">
            <a:avLst/>
          </a:prstGeom>
        </p:spPr>
      </p:pic>
      <p:sp>
        <p:nvSpPr>
          <p:cNvPr id="8" name="Rectangle 7"/>
          <p:cNvSpPr/>
          <p:nvPr userDrawn="1"/>
        </p:nvSpPr>
        <p:spPr>
          <a:xfrm>
            <a:off x="0" y="4953000"/>
            <a:ext cx="9141619"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5074920"/>
            <a:ext cx="7589520" cy="822960"/>
          </a:xfrm>
        </p:spPr>
        <p:txBody>
          <a:bodyPr tIns="0" bIns="0" anchor="b">
            <a:noAutofit/>
          </a:bodyPr>
          <a:lstStyle>
            <a:lvl1pPr>
              <a:defRPr sz="3600" b="0" baseline="0">
                <a:solidFill>
                  <a:srgbClr val="FFFFFF"/>
                </a:solidFill>
              </a:defRPr>
            </a:lvl1pPr>
          </a:lstStyle>
          <a:p>
            <a:r>
              <a:rPr lang="en-AU" dirty="0"/>
              <a:t>Section Heading Slide</a:t>
            </a:r>
            <a:endParaRPr lang="en-US" dirty="0"/>
          </a:p>
        </p:txBody>
      </p:sp>
    </p:spTree>
    <p:extLst>
      <p:ext uri="{BB962C8B-B14F-4D97-AF65-F5344CB8AC3E}">
        <p14:creationId xmlns:p14="http://schemas.microsoft.com/office/powerpoint/2010/main" val="59476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42900" y="594359"/>
            <a:ext cx="2400300" cy="2286000"/>
          </a:xfrm>
        </p:spPr>
        <p:txBody>
          <a:bodyPr anchor="b">
            <a:normAutofit/>
          </a:bodyPr>
          <a:lstStyle>
            <a:lvl1pPr>
              <a:defRPr sz="3600" b="0">
                <a:solidFill>
                  <a:srgbClr val="FFFFFF"/>
                </a:solidFill>
              </a:defRPr>
            </a:lvl1pPr>
          </a:lstStyle>
          <a:p>
            <a:r>
              <a:rPr lang="en-AU" dirty="0"/>
              <a:t>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85BDBC7-76D6-0B49-8882-D0C1595DA9C0}" type="datetimeFigureOut">
              <a:rPr lang="en-US" smtClean="0"/>
              <a:t>11/28/23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84F23B-AC95-DB49-899D-CEF200A1D79C}" type="slidenum">
              <a:rPr lang="en-US" smtClean="0"/>
              <a:t>‹#›</a:t>
            </a:fld>
            <a:endParaRPr lang="en-US"/>
          </a:p>
        </p:txBody>
      </p:sp>
    </p:spTree>
    <p:extLst>
      <p:ext uri="{BB962C8B-B14F-4D97-AF65-F5344CB8AC3E}">
        <p14:creationId xmlns:p14="http://schemas.microsoft.com/office/powerpoint/2010/main" val="64311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16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p:txBody>
          <a:bodyPr/>
          <a:lstStyle/>
          <a:p>
            <a:fld id="{985BDBC7-76D6-0B49-8882-D0C1595DA9C0}" type="datetimeFigureOut">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4F23B-AC95-DB49-899D-CEF200A1D79C}" type="slidenum">
              <a:rPr lang="en-US" smtClean="0"/>
              <a:t>‹#›</a:t>
            </a:fld>
            <a:endParaRPr lang="en-US"/>
          </a:p>
        </p:txBody>
      </p:sp>
      <p:sp>
        <p:nvSpPr>
          <p:cNvPr id="7" name="Content Placeholder 2"/>
          <p:cNvSpPr>
            <a:spLocks noGrp="1"/>
          </p:cNvSpPr>
          <p:nvPr>
            <p:ph idx="1" hasCustomPrompt="1"/>
          </p:nvPr>
        </p:nvSpPr>
        <p:spPr>
          <a:xfrm>
            <a:off x="822959" y="1845734"/>
            <a:ext cx="7543801" cy="4023360"/>
          </a:xfrm>
        </p:spPr>
        <p:txBody>
          <a:bodyPr/>
          <a:lstStyle>
            <a:lvl1pPr>
              <a:defRPr baseline="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For further information, please contact:</a:t>
            </a:r>
            <a:endParaRPr lang="en-US" dirty="0"/>
          </a:p>
        </p:txBody>
      </p:sp>
    </p:spTree>
    <p:extLst>
      <p:ext uri="{BB962C8B-B14F-4D97-AF65-F5344CB8AC3E}">
        <p14:creationId xmlns:p14="http://schemas.microsoft.com/office/powerpoint/2010/main" val="5353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32724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710077"/>
            <a:ext cx="7543800" cy="1027284"/>
          </a:xfrm>
          <a:prstGeom prst="rect">
            <a:avLst/>
          </a:prstGeom>
        </p:spPr>
        <p:txBody>
          <a:bodyPr vert="horz" lIns="91440" tIns="45720" rIns="91440" bIns="45720" rtlCol="0" anchor="b">
            <a:normAutofit/>
          </a:bodyPr>
          <a:lstStyle/>
          <a:p>
            <a:r>
              <a:rPr lang="en-AU" dirty="0"/>
              <a:t>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5BDBC7-76D6-0B49-8882-D0C1595DA9C0}" type="datetimeFigureOut">
              <a:rPr lang="en-US" smtClean="0"/>
              <a:t>11/28/23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F84F23B-AC95-DB49-899D-CEF200A1D79C}"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1"/>
          <a:stretch>
            <a:fillRect/>
          </a:stretch>
        </p:blipFill>
        <p:spPr>
          <a:xfrm>
            <a:off x="628650" y="155575"/>
            <a:ext cx="1800000" cy="446614"/>
          </a:xfrm>
          <a:prstGeom prst="rect">
            <a:avLst/>
          </a:prstGeom>
        </p:spPr>
      </p:pic>
    </p:spTree>
    <p:extLst>
      <p:ext uri="{BB962C8B-B14F-4D97-AF65-F5344CB8AC3E}">
        <p14:creationId xmlns:p14="http://schemas.microsoft.com/office/powerpoint/2010/main" val="1158276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3" r:id="rId6"/>
    <p:sldLayoutId id="2147483692" r:id="rId7"/>
    <p:sldLayoutId id="2147483694" r:id="rId8"/>
    <p:sldLayoutId id="2147483695" r:id="rId9"/>
  </p:sldLayoutIdLst>
  <p:txStyles>
    <p:titleStyle>
      <a:lvl1pPr algn="l" defTabSz="914400" rtl="0" eaLnBrk="1" latinLnBrk="0" hangingPunct="1">
        <a:lnSpc>
          <a:spcPct val="85000"/>
        </a:lnSpc>
        <a:spcBef>
          <a:spcPct val="0"/>
        </a:spcBef>
        <a:buNone/>
        <a:defRPr sz="4800" kern="1200" spc="-50" baseline="0">
          <a:solidFill>
            <a:schemeClr val="accent1"/>
          </a:solidFill>
          <a:latin typeface="Minion Pro Medium" charset="0"/>
          <a:ea typeface="Minion Pro Medium" charset="0"/>
          <a:cs typeface="Minion Pro Medium"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ranklin Gothic Book" charset="0"/>
          <a:ea typeface="Franklin Gothic Book" charset="0"/>
          <a:cs typeface="Franklin Gothic Book"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ranklin Gothic Book" charset="0"/>
          <a:ea typeface="Franklin Gothic Book" charset="0"/>
          <a:cs typeface="Franklin Gothic Book"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10" y="1638425"/>
            <a:ext cx="8966579" cy="2289403"/>
          </a:xfrm>
        </p:spPr>
        <p:txBody>
          <a:bodyPr>
            <a:normAutofit/>
          </a:bodyPr>
          <a:lstStyle/>
          <a:p>
            <a:r>
              <a:rPr lang="en-AU" sz="4400" b="1" dirty="0">
                <a:latin typeface="Verdana" panose="020B0604030504040204" pitchFamily="34" charset="0"/>
                <a:ea typeface="Verdana" panose="020B0604030504040204" pitchFamily="34" charset="0"/>
                <a:cs typeface="Verdana" panose="020B0604030504040204" pitchFamily="34" charset="0"/>
              </a:rPr>
              <a:t>INSTITUTIONAL GOVERNANCE FRAMEWORK</a:t>
            </a:r>
            <a:br>
              <a:rPr lang="en-AU" sz="3200" b="1" dirty="0">
                <a:latin typeface="Verdana" panose="020B0604030504040204" pitchFamily="34" charset="0"/>
                <a:ea typeface="Verdana" panose="020B0604030504040204" pitchFamily="34" charset="0"/>
                <a:cs typeface="Verdana" panose="020B0604030504040204" pitchFamily="34" charset="0"/>
              </a:rPr>
            </a:b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118513" y="4785478"/>
            <a:ext cx="5936776" cy="1354217"/>
          </a:xfrm>
          <a:prstGeom prst="rect">
            <a:avLst/>
          </a:prstGeom>
          <a:noFill/>
        </p:spPr>
        <p:txBody>
          <a:bodyPr wrap="square" rtlCol="0">
            <a:spAutoFit/>
          </a:bodyPr>
          <a:lstStyle/>
          <a:p>
            <a:r>
              <a:rPr lang="en-AU" sz="1800" b="1" dirty="0">
                <a:ea typeface="Verdana" panose="020B0604030504040204" pitchFamily="34" charset="0"/>
                <a:cs typeface="Verdana" panose="020B0604030504040204" pitchFamily="34" charset="0"/>
              </a:rPr>
              <a:t>Dr Lindsay P. </a:t>
            </a:r>
            <a:r>
              <a:rPr lang="en-AU" sz="1800" b="1" dirty="0" err="1">
                <a:ea typeface="Verdana" panose="020B0604030504040204" pitchFamily="34" charset="0"/>
                <a:cs typeface="Verdana" panose="020B0604030504040204" pitchFamily="34" charset="0"/>
              </a:rPr>
              <a:t>Kutan</a:t>
            </a:r>
            <a:endParaRPr lang="en-AU" sz="1800" b="1" dirty="0">
              <a:ea typeface="Verdana" panose="020B0604030504040204" pitchFamily="34" charset="0"/>
              <a:cs typeface="Verdana" panose="020B0604030504040204" pitchFamily="34" charset="0"/>
            </a:endParaRPr>
          </a:p>
          <a:p>
            <a:r>
              <a:rPr lang="en-AU" sz="1600" dirty="0">
                <a:ea typeface="Verdana" panose="020B0604030504040204" pitchFamily="34" charset="0"/>
                <a:cs typeface="Verdana" panose="020B0604030504040204" pitchFamily="34" charset="0"/>
              </a:rPr>
              <a:t>Senior Research Fellow &amp; Program Leader</a:t>
            </a:r>
          </a:p>
          <a:p>
            <a:r>
              <a:rPr lang="en-AU" sz="1600" dirty="0">
                <a:ea typeface="Verdana" panose="020B0604030504040204" pitchFamily="34" charset="0"/>
                <a:cs typeface="Verdana" panose="020B0604030504040204" pitchFamily="34" charset="0"/>
              </a:rPr>
              <a:t>NATIONAL RESEARCH INSTITUTE</a:t>
            </a:r>
          </a:p>
          <a:p>
            <a:r>
              <a:rPr lang="en-AU" sz="1600" dirty="0">
                <a:ea typeface="Verdana" panose="020B0604030504040204" pitchFamily="34" charset="0"/>
                <a:cs typeface="Verdana" panose="020B0604030504040204" pitchFamily="34" charset="0"/>
              </a:rPr>
              <a:t>APEC HAUS, PORT MORESBY</a:t>
            </a:r>
          </a:p>
          <a:p>
            <a:r>
              <a:rPr lang="en-AU" sz="1600" dirty="0">
                <a:ea typeface="Verdana" panose="020B0604030504040204" pitchFamily="34" charset="0"/>
                <a:cs typeface="Verdana" panose="020B0604030504040204" pitchFamily="34" charset="0"/>
              </a:rPr>
              <a:t>28 NOVEMBER 2023</a:t>
            </a:r>
          </a:p>
        </p:txBody>
      </p:sp>
      <p:sp>
        <p:nvSpPr>
          <p:cNvPr id="6" name="TextBox 5"/>
          <p:cNvSpPr txBox="1"/>
          <p:nvPr/>
        </p:nvSpPr>
        <p:spPr>
          <a:xfrm>
            <a:off x="2033337" y="5510463"/>
            <a:ext cx="184731" cy="300082"/>
          </a:xfrm>
          <a:prstGeom prst="rect">
            <a:avLst/>
          </a:prstGeom>
          <a:noFill/>
        </p:spPr>
        <p:txBody>
          <a:bodyPr wrap="none" rtlCol="0">
            <a:spAutoFit/>
          </a:bodyPr>
          <a:lstStyle/>
          <a:p>
            <a:endParaRPr lang="en-US" dirty="0"/>
          </a:p>
        </p:txBody>
      </p:sp>
      <p:pic>
        <p:nvPicPr>
          <p:cNvPr id="10" name="Picture 9" descr="brownlogo">
            <a:extLst>
              <a:ext uri="{FF2B5EF4-FFF2-40B4-BE49-F238E27FC236}">
                <a16:creationId xmlns:a16="http://schemas.microsoft.com/office/drawing/2014/main" id="{BC027220-A395-3E4A-89E6-CAAB0BD65198}"/>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6722427" y="628650"/>
            <a:ext cx="1515745" cy="1123950"/>
          </a:xfrm>
          <a:prstGeom prst="rect">
            <a:avLst/>
          </a:prstGeom>
          <a:noFill/>
          <a:ln>
            <a:noFill/>
          </a:ln>
        </p:spPr>
      </p:pic>
      <p:sp>
        <p:nvSpPr>
          <p:cNvPr id="3" name="TextBox 2">
            <a:extLst>
              <a:ext uri="{FF2B5EF4-FFF2-40B4-BE49-F238E27FC236}">
                <a16:creationId xmlns:a16="http://schemas.microsoft.com/office/drawing/2014/main" id="{7FBF52BA-27A7-754A-0125-C9EE75B2EB84}"/>
              </a:ext>
            </a:extLst>
          </p:cNvPr>
          <p:cNvSpPr txBox="1"/>
          <p:nvPr/>
        </p:nvSpPr>
        <p:spPr>
          <a:xfrm>
            <a:off x="630986" y="5262532"/>
            <a:ext cx="2398817" cy="400110"/>
          </a:xfrm>
          <a:prstGeom prst="rect">
            <a:avLst/>
          </a:prstGeom>
          <a:solidFill>
            <a:schemeClr val="bg1"/>
          </a:solidFill>
        </p:spPr>
        <p:txBody>
          <a:bodyPr wrap="square" rtlCol="0">
            <a:spAutoFit/>
          </a:bodyPr>
          <a:lstStyle/>
          <a:p>
            <a:r>
              <a:rPr lang="en-US" sz="2000" b="1" dirty="0"/>
              <a:t>Name of presenters</a:t>
            </a:r>
            <a:endParaRPr lang="en-PG" sz="2000" b="1" dirty="0"/>
          </a:p>
        </p:txBody>
      </p:sp>
    </p:spTree>
    <p:extLst>
      <p:ext uri="{BB962C8B-B14F-4D97-AF65-F5344CB8AC3E}">
        <p14:creationId xmlns:p14="http://schemas.microsoft.com/office/powerpoint/2010/main" val="351854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4683-6CE1-414F-A386-901ECF78BAAA}"/>
              </a:ext>
            </a:extLst>
          </p:cNvPr>
          <p:cNvSpPr>
            <a:spLocks noGrp="1"/>
          </p:cNvSpPr>
          <p:nvPr>
            <p:ph type="title"/>
          </p:nvPr>
        </p:nvSpPr>
        <p:spPr/>
        <p:txBody>
          <a:bodyPr/>
          <a:lstStyle/>
          <a:p>
            <a:r>
              <a:rPr lang="en-US" dirty="0" err="1"/>
              <a:t>Organisational</a:t>
            </a:r>
            <a:r>
              <a:rPr lang="en-US" dirty="0"/>
              <a:t> planning</a:t>
            </a:r>
          </a:p>
        </p:txBody>
      </p:sp>
      <p:sp>
        <p:nvSpPr>
          <p:cNvPr id="3" name="Text Placeholder 2">
            <a:extLst>
              <a:ext uri="{FF2B5EF4-FFF2-40B4-BE49-F238E27FC236}">
                <a16:creationId xmlns:a16="http://schemas.microsoft.com/office/drawing/2014/main" id="{364A6A04-5B3B-1042-8C54-309C25F0A77A}"/>
              </a:ext>
            </a:extLst>
          </p:cNvPr>
          <p:cNvSpPr>
            <a:spLocks noGrp="1"/>
          </p:cNvSpPr>
          <p:nvPr>
            <p:ph type="body" idx="1"/>
          </p:nvPr>
        </p:nvSpPr>
        <p:spPr/>
        <p:txBody>
          <a:bodyPr/>
          <a:lstStyle/>
          <a:p>
            <a:pPr algn="just">
              <a:buFont typeface="Arial" panose="020B0604020202020204" pitchFamily="34" charset="0"/>
              <a:buChar char="•"/>
            </a:pPr>
            <a:r>
              <a:rPr lang="en-US" dirty="0"/>
              <a:t> </a:t>
            </a:r>
            <a:r>
              <a:rPr lang="en-AU" sz="2400" dirty="0">
                <a:latin typeface="+mn-lt"/>
              </a:rPr>
              <a:t>There is no central agency that is responsible for making such assessments. Consequently, decentralisation of institutional housing allocations has resulted in skewed priorities with high tendency of misallocation or wastage of public funds.  </a:t>
            </a:r>
            <a:endParaRPr lang="en-US" sz="2400" dirty="0">
              <a:latin typeface="+mn-lt"/>
            </a:endParaRPr>
          </a:p>
          <a:p>
            <a:pPr algn="just">
              <a:buFont typeface="Arial" panose="020B0604020202020204" pitchFamily="34" charset="0"/>
              <a:buChar char="•"/>
            </a:pPr>
            <a:r>
              <a:rPr lang="en-AU" sz="2400" dirty="0">
                <a:latin typeface="+mn-lt"/>
              </a:rPr>
              <a:t>Under the IHGF, there needs to be a much greater focus of the provision of institutional housing, consistent with operational need, and some oversight to ensure funding allocated for institutional housing is used as originally planned. </a:t>
            </a:r>
          </a:p>
          <a:p>
            <a:pPr marL="0" indent="0">
              <a:buNone/>
            </a:pPr>
            <a:endParaRPr lang="en-US" dirty="0"/>
          </a:p>
        </p:txBody>
      </p:sp>
      <p:pic>
        <p:nvPicPr>
          <p:cNvPr id="4" name="Picture 3" descr="brownlogo">
            <a:extLst>
              <a:ext uri="{FF2B5EF4-FFF2-40B4-BE49-F238E27FC236}">
                <a16:creationId xmlns:a16="http://schemas.microsoft.com/office/drawing/2014/main" id="{A0981DA4-11F1-4B48-82FD-2067E7803C77}"/>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90973" y="0"/>
            <a:ext cx="1151573" cy="793158"/>
          </a:xfrm>
          <a:prstGeom prst="rect">
            <a:avLst/>
          </a:prstGeom>
          <a:noFill/>
          <a:ln>
            <a:noFill/>
          </a:ln>
        </p:spPr>
      </p:pic>
    </p:spTree>
    <p:extLst>
      <p:ext uri="{BB962C8B-B14F-4D97-AF65-F5344CB8AC3E}">
        <p14:creationId xmlns:p14="http://schemas.microsoft.com/office/powerpoint/2010/main" val="29246954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17C4-08E8-5747-8A38-7697596ECBE6}"/>
              </a:ext>
            </a:extLst>
          </p:cNvPr>
          <p:cNvSpPr>
            <a:spLocks noGrp="1"/>
          </p:cNvSpPr>
          <p:nvPr>
            <p:ph type="title"/>
          </p:nvPr>
        </p:nvSpPr>
        <p:spPr/>
        <p:txBody>
          <a:bodyPr/>
          <a:lstStyle/>
          <a:p>
            <a:r>
              <a:rPr lang="en-US" dirty="0" err="1"/>
              <a:t>Organisational</a:t>
            </a:r>
            <a:r>
              <a:rPr lang="en-US" dirty="0"/>
              <a:t> planning</a:t>
            </a:r>
          </a:p>
        </p:txBody>
      </p:sp>
      <p:sp>
        <p:nvSpPr>
          <p:cNvPr id="3" name="Text Placeholder 2">
            <a:extLst>
              <a:ext uri="{FF2B5EF4-FFF2-40B4-BE49-F238E27FC236}">
                <a16:creationId xmlns:a16="http://schemas.microsoft.com/office/drawing/2014/main" id="{F8C05E8C-2276-BE42-B19B-350113D457B3}"/>
              </a:ext>
            </a:extLst>
          </p:cNvPr>
          <p:cNvSpPr>
            <a:spLocks noGrp="1"/>
          </p:cNvSpPr>
          <p:nvPr>
            <p:ph type="body" idx="1"/>
          </p:nvPr>
        </p:nvSpPr>
        <p:spPr/>
        <p:txBody>
          <a:bodyPr/>
          <a:lstStyle/>
          <a:p>
            <a:pPr>
              <a:buFont typeface="Arial" panose="020B0604020202020204" pitchFamily="34" charset="0"/>
              <a:buChar char="•"/>
            </a:pPr>
            <a:r>
              <a:rPr lang="en-US" dirty="0"/>
              <a:t> </a:t>
            </a:r>
            <a:r>
              <a:rPr lang="en-US" sz="2400" b="1" dirty="0"/>
              <a:t>Key drivers</a:t>
            </a:r>
          </a:p>
          <a:p>
            <a:pPr lvl="0">
              <a:buFont typeface="Wingdings" pitchFamily="2" charset="2"/>
              <a:buChar char="v"/>
            </a:pPr>
            <a:r>
              <a:rPr lang="en-AU" sz="2400" dirty="0">
                <a:latin typeface="+mn-lt"/>
              </a:rPr>
              <a:t>Overall management of IHGF by DPM.</a:t>
            </a:r>
          </a:p>
          <a:p>
            <a:pPr lvl="0">
              <a:buFont typeface="Wingdings" pitchFamily="2" charset="2"/>
              <a:buChar char="v"/>
            </a:pPr>
            <a:r>
              <a:rPr lang="en-AU" sz="2400" dirty="0">
                <a:latin typeface="+mn-lt"/>
              </a:rPr>
              <a:t>Coordination of institutional housing budgets for various departments and agencies by DPM and continued management by State agencies.</a:t>
            </a:r>
          </a:p>
          <a:p>
            <a:pPr lvl="0">
              <a:buFont typeface="Wingdings" pitchFamily="2" charset="2"/>
              <a:buChar char="v"/>
            </a:pPr>
            <a:r>
              <a:rPr lang="en-AU" sz="2400" dirty="0">
                <a:latin typeface="+mn-lt"/>
              </a:rPr>
              <a:t>Continued management by State departments and agencies with DPM providing the advisory role during the budgetary preparations. </a:t>
            </a:r>
          </a:p>
          <a:p>
            <a:pPr lvl="1">
              <a:buFont typeface="Arial" panose="020B0604020202020204" pitchFamily="34" charset="0"/>
              <a:buChar char="•"/>
            </a:pPr>
            <a:endParaRPr lang="en-US" dirty="0"/>
          </a:p>
        </p:txBody>
      </p:sp>
      <p:pic>
        <p:nvPicPr>
          <p:cNvPr id="4" name="Picture 3" descr="brownlogo">
            <a:extLst>
              <a:ext uri="{FF2B5EF4-FFF2-40B4-BE49-F238E27FC236}">
                <a16:creationId xmlns:a16="http://schemas.microsoft.com/office/drawing/2014/main" id="{DDD33BE1-CC92-2E46-9A8A-0EA28089F434}"/>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30704774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FBA8-B5F6-244A-A067-8E4BB5056D43}"/>
              </a:ext>
            </a:extLst>
          </p:cNvPr>
          <p:cNvSpPr>
            <a:spLocks noGrp="1"/>
          </p:cNvSpPr>
          <p:nvPr>
            <p:ph type="title"/>
          </p:nvPr>
        </p:nvSpPr>
        <p:spPr/>
        <p:txBody>
          <a:bodyPr/>
          <a:lstStyle/>
          <a:p>
            <a:r>
              <a:rPr lang="en-US" dirty="0"/>
              <a:t>Roles and Responsibilities</a:t>
            </a:r>
          </a:p>
        </p:txBody>
      </p:sp>
      <p:sp>
        <p:nvSpPr>
          <p:cNvPr id="3" name="Text Placeholder 2">
            <a:extLst>
              <a:ext uri="{FF2B5EF4-FFF2-40B4-BE49-F238E27FC236}">
                <a16:creationId xmlns:a16="http://schemas.microsoft.com/office/drawing/2014/main" id="{EEB4FFF5-9CD0-7B40-B0B9-1029EE940D28}"/>
              </a:ext>
            </a:extLst>
          </p:cNvPr>
          <p:cNvSpPr>
            <a:spLocks noGrp="1"/>
          </p:cNvSpPr>
          <p:nvPr>
            <p:ph type="body" idx="1"/>
          </p:nvPr>
        </p:nvSpPr>
        <p:spPr/>
        <p:txBody>
          <a:bodyPr>
            <a:normAutofit lnSpcReduction="10000"/>
          </a:bodyPr>
          <a:lstStyle/>
          <a:p>
            <a:endParaRPr lang="en-US" dirty="0"/>
          </a:p>
          <a:p>
            <a:pPr algn="just">
              <a:buFont typeface="Arial" panose="020B0604020202020204" pitchFamily="34" charset="0"/>
              <a:buChar char="•"/>
            </a:pPr>
            <a:r>
              <a:rPr lang="en-AU" sz="2400" dirty="0"/>
              <a:t>DPM needs to take the lead role in the development of a revised institutional housing management strategy. It needs to liaise with line agencies regarding their views on options for a revised institutional housing management strategy and to prepare the necessary NEC submission for changes. In this role, DPM has to be staffed by people with requisite estate and property management, valuation building and architectural experience. </a:t>
            </a:r>
          </a:p>
          <a:p>
            <a:pPr algn="just">
              <a:buFont typeface="Arial" panose="020B0604020202020204" pitchFamily="34" charset="0"/>
              <a:buChar char="•"/>
            </a:pPr>
            <a:r>
              <a:rPr lang="en-AU" sz="2400" dirty="0"/>
              <a:t> A clearly defined matrix on the roles and responsibilities of all staff in DPM and other departments and agencies is needed. </a:t>
            </a:r>
          </a:p>
          <a:p>
            <a:pPr marL="0" indent="0" algn="just">
              <a:buNone/>
            </a:pPr>
            <a:endParaRPr lang="en-US" dirty="0"/>
          </a:p>
        </p:txBody>
      </p:sp>
      <p:pic>
        <p:nvPicPr>
          <p:cNvPr id="4" name="Picture 3" descr="brownlogo">
            <a:extLst>
              <a:ext uri="{FF2B5EF4-FFF2-40B4-BE49-F238E27FC236}">
                <a16:creationId xmlns:a16="http://schemas.microsoft.com/office/drawing/2014/main" id="{97AC7570-F98F-9143-ABDA-4E8D1E56D409}"/>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90973" y="139706"/>
            <a:ext cx="1151573" cy="793158"/>
          </a:xfrm>
          <a:prstGeom prst="rect">
            <a:avLst/>
          </a:prstGeom>
          <a:noFill/>
          <a:ln>
            <a:noFill/>
          </a:ln>
        </p:spPr>
      </p:pic>
    </p:spTree>
    <p:extLst>
      <p:ext uri="{BB962C8B-B14F-4D97-AF65-F5344CB8AC3E}">
        <p14:creationId xmlns:p14="http://schemas.microsoft.com/office/powerpoint/2010/main" val="41137028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07C5-D734-AF49-9CFF-48D0F23ECBF2}"/>
              </a:ext>
            </a:extLst>
          </p:cNvPr>
          <p:cNvSpPr>
            <a:spLocks noGrp="1"/>
          </p:cNvSpPr>
          <p:nvPr>
            <p:ph type="title"/>
          </p:nvPr>
        </p:nvSpPr>
        <p:spPr/>
        <p:txBody>
          <a:bodyPr/>
          <a:lstStyle/>
          <a:p>
            <a:r>
              <a:rPr lang="en-US" dirty="0"/>
              <a:t>Systems</a:t>
            </a:r>
          </a:p>
        </p:txBody>
      </p:sp>
      <p:sp>
        <p:nvSpPr>
          <p:cNvPr id="3" name="Text Placeholder 2">
            <a:extLst>
              <a:ext uri="{FF2B5EF4-FFF2-40B4-BE49-F238E27FC236}">
                <a16:creationId xmlns:a16="http://schemas.microsoft.com/office/drawing/2014/main" id="{CDA2B5EB-FB6F-6743-94A3-C6BD884CAE54}"/>
              </a:ext>
            </a:extLst>
          </p:cNvPr>
          <p:cNvSpPr>
            <a:spLocks noGrp="1"/>
          </p:cNvSpPr>
          <p:nvPr>
            <p:ph type="body" idx="1"/>
          </p:nvPr>
        </p:nvSpPr>
        <p:spPr/>
        <p:txBody>
          <a:bodyPr/>
          <a:lstStyle/>
          <a:p>
            <a:r>
              <a:rPr lang="en-AU" sz="2400" b="1" dirty="0"/>
              <a:t>DPM needs to be involved in:</a:t>
            </a:r>
          </a:p>
          <a:p>
            <a:pPr lvl="0">
              <a:buFont typeface="Arial" panose="020B0604020202020204" pitchFamily="34" charset="0"/>
              <a:buChar char="•"/>
            </a:pPr>
            <a:r>
              <a:rPr lang="en-AU" sz="2400" dirty="0"/>
              <a:t>determining priority areas for new infrastructure developments;</a:t>
            </a:r>
          </a:p>
          <a:p>
            <a:pPr lvl="0">
              <a:buFont typeface="Arial" panose="020B0604020202020204" pitchFamily="34" charset="0"/>
              <a:buChar char="•"/>
            </a:pPr>
            <a:r>
              <a:rPr lang="en-AU" sz="2400" dirty="0"/>
              <a:t>establishing an asset register and central database to capture all institutional houses and land; and</a:t>
            </a:r>
          </a:p>
          <a:p>
            <a:pPr lvl="0">
              <a:buFont typeface="Arial" panose="020B0604020202020204" pitchFamily="34" charset="0"/>
              <a:buChar char="•"/>
            </a:pPr>
            <a:r>
              <a:rPr lang="en-AU" sz="2400" dirty="0"/>
              <a:t>focusing on a wholesale maintenance priority for institutional houses that have deteriorated. </a:t>
            </a:r>
          </a:p>
          <a:p>
            <a:endParaRPr lang="en-US" dirty="0"/>
          </a:p>
        </p:txBody>
      </p:sp>
    </p:spTree>
    <p:extLst>
      <p:ext uri="{BB962C8B-B14F-4D97-AF65-F5344CB8AC3E}">
        <p14:creationId xmlns:p14="http://schemas.microsoft.com/office/powerpoint/2010/main" val="29478019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3B34-6854-6945-BBFC-5E8F976DDC7E}"/>
              </a:ext>
            </a:extLst>
          </p:cNvPr>
          <p:cNvSpPr>
            <a:spLocks noGrp="1"/>
          </p:cNvSpPr>
          <p:nvPr>
            <p:ph type="title"/>
          </p:nvPr>
        </p:nvSpPr>
        <p:spPr/>
        <p:txBody>
          <a:bodyPr/>
          <a:lstStyle/>
          <a:p>
            <a:r>
              <a:rPr lang="en-US" dirty="0"/>
              <a:t>Systems</a:t>
            </a:r>
          </a:p>
        </p:txBody>
      </p:sp>
      <p:sp>
        <p:nvSpPr>
          <p:cNvPr id="3" name="Text Placeholder 2">
            <a:extLst>
              <a:ext uri="{FF2B5EF4-FFF2-40B4-BE49-F238E27FC236}">
                <a16:creationId xmlns:a16="http://schemas.microsoft.com/office/drawing/2014/main" id="{D764FB5C-BF46-044B-B55E-91D9806340A9}"/>
              </a:ext>
            </a:extLst>
          </p:cNvPr>
          <p:cNvSpPr>
            <a:spLocks noGrp="1"/>
          </p:cNvSpPr>
          <p:nvPr>
            <p:ph type="body" idx="1"/>
          </p:nvPr>
        </p:nvSpPr>
        <p:spPr/>
        <p:txBody>
          <a:bodyPr>
            <a:normAutofit fontScale="92500" lnSpcReduction="20000"/>
          </a:bodyPr>
          <a:lstStyle/>
          <a:p>
            <a:pPr marL="0" indent="0" algn="just">
              <a:buNone/>
            </a:pPr>
            <a:r>
              <a:rPr lang="en-AU" b="1" dirty="0"/>
              <a:t>Developments of new institutional housing infrastructure</a:t>
            </a:r>
          </a:p>
          <a:p>
            <a:pPr lvl="0" algn="just">
              <a:buFont typeface="Arial" panose="020B0604020202020204" pitchFamily="34" charset="0"/>
              <a:buChar char="•"/>
            </a:pPr>
            <a:r>
              <a:rPr lang="en-AU" dirty="0"/>
              <a:t>Once the projects are scoped, DPM needs to have a role in determining how the project will be implemented.</a:t>
            </a:r>
          </a:p>
          <a:p>
            <a:pPr lvl="0" algn="just">
              <a:buFont typeface="Arial" panose="020B0604020202020204" pitchFamily="34" charset="0"/>
              <a:buChar char="•"/>
            </a:pPr>
            <a:r>
              <a:rPr lang="en-AU" dirty="0"/>
              <a:t>For small-scale maintenance and infrastructure, development funding may be provided directly to line agencies to manage or to end users to implement. </a:t>
            </a:r>
          </a:p>
          <a:p>
            <a:pPr lvl="0" algn="just">
              <a:buFont typeface="Arial" panose="020B0604020202020204" pitchFamily="34" charset="0"/>
              <a:buChar char="•"/>
            </a:pPr>
            <a:r>
              <a:rPr lang="en-AU" dirty="0"/>
              <a:t>For large-scale projects, DPM may develop tenders and invite responses through the Central Supply and Tenders Board, or Provincial Tenders Board as appropriate. </a:t>
            </a:r>
          </a:p>
          <a:p>
            <a:pPr lvl="0" algn="just">
              <a:buFont typeface="Arial" panose="020B0604020202020204" pitchFamily="34" charset="0"/>
              <a:buChar char="•"/>
            </a:pPr>
            <a:r>
              <a:rPr lang="en-AU" dirty="0"/>
              <a:t>Alternatively, the process might be managed by the Provincial Governments.</a:t>
            </a:r>
          </a:p>
          <a:p>
            <a:pPr lvl="0" algn="just">
              <a:buFont typeface="Arial" panose="020B0604020202020204" pitchFamily="34" charset="0"/>
              <a:buChar char="•"/>
            </a:pPr>
            <a:r>
              <a:rPr lang="en-AU" dirty="0"/>
              <a:t>Another option is to engage a reputable project management organisation, for instance, the PNG Incentive Fund which will be responsible for project management and delivery of large-scale projects.  </a:t>
            </a:r>
          </a:p>
          <a:p>
            <a:endParaRPr lang="en-US" dirty="0"/>
          </a:p>
        </p:txBody>
      </p:sp>
      <p:pic>
        <p:nvPicPr>
          <p:cNvPr id="4" name="Picture 3" descr="brownlogo">
            <a:extLst>
              <a:ext uri="{FF2B5EF4-FFF2-40B4-BE49-F238E27FC236}">
                <a16:creationId xmlns:a16="http://schemas.microsoft.com/office/drawing/2014/main" id="{9097BBF1-E4C4-F643-9226-AF087C876B87}"/>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626530" y="195748"/>
            <a:ext cx="1151573" cy="793158"/>
          </a:xfrm>
          <a:prstGeom prst="rect">
            <a:avLst/>
          </a:prstGeom>
          <a:noFill/>
          <a:ln>
            <a:noFill/>
          </a:ln>
        </p:spPr>
      </p:pic>
    </p:spTree>
    <p:extLst>
      <p:ext uri="{BB962C8B-B14F-4D97-AF65-F5344CB8AC3E}">
        <p14:creationId xmlns:p14="http://schemas.microsoft.com/office/powerpoint/2010/main" val="2713997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708541" y="123428"/>
            <a:ext cx="8855393" cy="1518047"/>
          </a:xfrm>
          <a:prstGeom prst="rect">
            <a:avLst/>
          </a:prstGeom>
        </p:spPr>
        <p:txBody>
          <a:bodyPr/>
          <a:lstStyle>
            <a:lvl1pPr defTabSz="578358">
              <a:defRPr sz="6534"/>
            </a:lvl1pPr>
          </a:lstStyle>
          <a:p>
            <a:pPr algn="l"/>
            <a:r>
              <a:rPr lang="en-US" sz="2812" b="1" dirty="0">
                <a:latin typeface="Calibri" panose="020F0502020204030204" pitchFamily="34" charset="0"/>
              </a:rPr>
              <a:t>Summary</a:t>
            </a:r>
            <a:endParaRPr dirty="0"/>
          </a:p>
        </p:txBody>
      </p:sp>
      <p:sp>
        <p:nvSpPr>
          <p:cNvPr id="227" name="Shape 227"/>
          <p:cNvSpPr>
            <a:spLocks noGrp="1"/>
          </p:cNvSpPr>
          <p:nvPr>
            <p:ph type="body" idx="1"/>
          </p:nvPr>
        </p:nvSpPr>
        <p:spPr>
          <a:xfrm>
            <a:off x="508001" y="1460500"/>
            <a:ext cx="7759700" cy="4292600"/>
          </a:xfrm>
          <a:prstGeom prst="rect">
            <a:avLst/>
          </a:prstGeom>
        </p:spPr>
        <p:txBody>
          <a:bodyPr>
            <a:normAutofit fontScale="85000" lnSpcReduction="10000"/>
          </a:bodyPr>
          <a:lstStyle/>
          <a:p>
            <a:pPr marL="459683" indent="-459683" defTabSz="361460">
              <a:spcBef>
                <a:spcPts val="2531"/>
              </a:spcBef>
              <a:buAutoNum type="arabicPeriod"/>
              <a:defRPr sz="3168"/>
            </a:pPr>
            <a:endParaRPr lang="en-US" sz="2250" dirty="0">
              <a:latin typeface="Calibri" panose="020F0502020204030204" pitchFamily="34" charset="0"/>
            </a:endParaRPr>
          </a:p>
          <a:p>
            <a:pPr lvl="1" algn="just" defTabSz="361460">
              <a:spcBef>
                <a:spcPts val="2531"/>
              </a:spcBef>
              <a:buFont typeface="Wingdings" pitchFamily="2" charset="2"/>
              <a:buChar char="§"/>
              <a:defRPr sz="3168"/>
            </a:pPr>
            <a:r>
              <a:rPr lang="en-AU" sz="2400" dirty="0">
                <a:latin typeface="Calibri" panose="020F0502020204030204" pitchFamily="34" charset="0"/>
              </a:rPr>
              <a:t>Public Service Housing Policy and related policies are culmination of past policy initiatives aimed to provide housing in the public service over the last 45 +  years.</a:t>
            </a:r>
            <a:endParaRPr sz="2400" dirty="0">
              <a:latin typeface="Calibri" panose="020F0502020204030204" pitchFamily="34" charset="0"/>
            </a:endParaRPr>
          </a:p>
          <a:p>
            <a:pPr lvl="1" algn="just" defTabSz="361460">
              <a:spcBef>
                <a:spcPts val="2531"/>
              </a:spcBef>
              <a:buFont typeface="Wingdings" pitchFamily="2" charset="2"/>
              <a:buChar char="§"/>
              <a:defRPr sz="3168"/>
            </a:pPr>
            <a:r>
              <a:rPr lang="en-AU" sz="2400" dirty="0">
                <a:latin typeface="Calibri" panose="020F0502020204030204" pitchFamily="34" charset="0"/>
              </a:rPr>
              <a:t>Housing policy reforms undertaken through an ad hoc and piecemeal approach has failed resulting in a dismal housing sector. </a:t>
            </a:r>
          </a:p>
          <a:p>
            <a:pPr lvl="1" algn="just" defTabSz="361460">
              <a:spcBef>
                <a:spcPts val="2531"/>
              </a:spcBef>
              <a:buFont typeface="Wingdings" pitchFamily="2" charset="2"/>
              <a:buChar char="§"/>
              <a:defRPr sz="3168"/>
            </a:pPr>
            <a:r>
              <a:rPr lang="en-AU" sz="2400" dirty="0">
                <a:latin typeface="Calibri" panose="020F0502020204030204" pitchFamily="34" charset="0"/>
              </a:rPr>
              <a:t>Critical need for the development of a PSHP &amp; DPSHP with a holistic approach and embedded in an IHGF. </a:t>
            </a:r>
          </a:p>
          <a:p>
            <a:pPr lvl="1" algn="just" defTabSz="361460">
              <a:spcBef>
                <a:spcPts val="2531"/>
              </a:spcBef>
              <a:buFont typeface="Wingdings" pitchFamily="2" charset="2"/>
              <a:buChar char="§"/>
              <a:defRPr sz="3168"/>
            </a:pPr>
            <a:r>
              <a:rPr lang="en-AU" sz="2400" dirty="0"/>
              <a:t>This stakeholder workshop and the up coming regional consultations provide an opportunity for relevant stakeholders to contribute to the development of these critical policies.  </a:t>
            </a:r>
          </a:p>
          <a:p>
            <a:pPr lvl="1" algn="just" defTabSz="361460">
              <a:spcBef>
                <a:spcPts val="2531"/>
              </a:spcBef>
              <a:buFont typeface="Wingdings" pitchFamily="2" charset="2"/>
              <a:buChar char="§"/>
              <a:defRPr sz="3168"/>
            </a:pPr>
            <a:endParaRPr lang="en-AU" sz="2400" dirty="0">
              <a:latin typeface="Calibri" panose="020F0502020204030204" pitchFamily="34" charset="0"/>
            </a:endParaRPr>
          </a:p>
          <a:p>
            <a:pPr marL="459683" indent="-459683" defTabSz="361460">
              <a:spcBef>
                <a:spcPts val="2531"/>
              </a:spcBef>
              <a:buAutoNum type="arabicPeriod"/>
              <a:defRPr sz="3168"/>
            </a:pPr>
            <a:endParaRPr sz="2250" dirty="0">
              <a:latin typeface="Calibri" panose="020F0502020204030204" pitchFamily="34" charset="0"/>
            </a:endParaRPr>
          </a:p>
        </p:txBody>
      </p:sp>
      <p:pic>
        <p:nvPicPr>
          <p:cNvPr id="4" name="Picture 3" descr="brownlogo">
            <a:extLst>
              <a:ext uri="{FF2B5EF4-FFF2-40B4-BE49-F238E27FC236}">
                <a16:creationId xmlns:a16="http://schemas.microsoft.com/office/drawing/2014/main" id="{5FB7C283-B367-0F42-9123-F32BB4C54513}"/>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30527710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9769-E175-374D-A6CB-D4462A2AE16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DBD8235-CB56-2D44-92E9-AA6333FBE2B7}"/>
              </a:ext>
            </a:extLst>
          </p:cNvPr>
          <p:cNvSpPr>
            <a:spLocks noGrp="1"/>
          </p:cNvSpPr>
          <p:nvPr>
            <p:ph type="body" idx="1"/>
          </p:nvPr>
        </p:nvSpPr>
        <p:spPr/>
        <p:txBody>
          <a:bodyPr/>
          <a:lstStyle/>
          <a:p>
            <a:endParaRPr lang="en-US" dirty="0"/>
          </a:p>
        </p:txBody>
      </p:sp>
      <p:sp>
        <p:nvSpPr>
          <p:cNvPr id="4" name="Rectangle 3">
            <a:extLst>
              <a:ext uri="{FF2B5EF4-FFF2-40B4-BE49-F238E27FC236}">
                <a16:creationId xmlns:a16="http://schemas.microsoft.com/office/drawing/2014/main" id="{2F71A00D-3BE7-714A-8F41-51C2E28D070A}"/>
              </a:ext>
            </a:extLst>
          </p:cNvPr>
          <p:cNvSpPr/>
          <p:nvPr/>
        </p:nvSpPr>
        <p:spPr>
          <a:xfrm>
            <a:off x="1168400" y="2644170"/>
            <a:ext cx="6946900" cy="1877437"/>
          </a:xfrm>
          <a:prstGeom prst="rect">
            <a:avLst/>
          </a:prstGeom>
        </p:spPr>
        <p:txBody>
          <a:bodyPr wrap="square">
            <a:spAutoFit/>
          </a:bodyPr>
          <a:lstStyle/>
          <a:p>
            <a:r>
              <a:rPr lang="en-AU" sz="3200" dirty="0">
                <a:solidFill>
                  <a:srgbClr val="323232"/>
                </a:solidFill>
                <a:latin typeface="Georgia" panose="02040502050405020303" pitchFamily="18" charset="0"/>
              </a:rPr>
              <a:t>Insanity is doing the same thing over and over and expecting different results.”</a:t>
            </a:r>
          </a:p>
          <a:p>
            <a:pPr algn="just"/>
            <a:r>
              <a:rPr lang="en-AU" sz="2000" dirty="0">
                <a:solidFill>
                  <a:srgbClr val="323232"/>
                </a:solidFill>
                <a:latin typeface="Georgia" panose="02040502050405020303" pitchFamily="18" charset="0"/>
              </a:rPr>
              <a:t>					</a:t>
            </a:r>
            <a:r>
              <a:rPr lang="en-AU" sz="2000" i="1" dirty="0">
                <a:solidFill>
                  <a:srgbClr val="323232"/>
                </a:solidFill>
                <a:latin typeface="Georgia" panose="02040502050405020303" pitchFamily="18" charset="0"/>
              </a:rPr>
              <a:t>Albert Einstein (1879-1955)</a:t>
            </a:r>
            <a:endParaRPr lang="en-US" sz="2000" i="1" dirty="0"/>
          </a:p>
        </p:txBody>
      </p:sp>
      <p:pic>
        <p:nvPicPr>
          <p:cNvPr id="5" name="Picture 4" descr="brownlogo">
            <a:extLst>
              <a:ext uri="{FF2B5EF4-FFF2-40B4-BE49-F238E27FC236}">
                <a16:creationId xmlns:a16="http://schemas.microsoft.com/office/drawing/2014/main" id="{A7D0E34B-B751-7D40-A418-4E039D3FE4F6}"/>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45253" y="0"/>
            <a:ext cx="1151573" cy="793158"/>
          </a:xfrm>
          <a:prstGeom prst="rect">
            <a:avLst/>
          </a:prstGeom>
          <a:noFill/>
          <a:ln>
            <a:noFill/>
          </a:ln>
        </p:spPr>
      </p:pic>
    </p:spTree>
    <p:extLst>
      <p:ext uri="{BB962C8B-B14F-4D97-AF65-F5344CB8AC3E}">
        <p14:creationId xmlns:p14="http://schemas.microsoft.com/office/powerpoint/2010/main" val="38011556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16" y="2244060"/>
            <a:ext cx="7832198" cy="2369880"/>
          </a:xfrm>
          <a:prstGeom prst="rect">
            <a:avLst/>
          </a:prstGeom>
          <a:noFill/>
        </p:spPr>
        <p:txBody>
          <a:bodyPr wrap="square" rtlCol="0">
            <a:spAutoFit/>
          </a:bodyPr>
          <a:lstStyle/>
          <a:p>
            <a:endParaRPr lang="en-AU" sz="2000" dirty="0"/>
          </a:p>
          <a:p>
            <a:pPr marL="685800" lvl="1" indent="-342900">
              <a:buFont typeface="Wingdings" pitchFamily="2" charset="2"/>
              <a:buChar char="Ø"/>
            </a:pPr>
            <a:endParaRPr lang="en-AU" sz="2000" dirty="0"/>
          </a:p>
          <a:p>
            <a:pPr lvl="1" algn="ctr"/>
            <a:r>
              <a:rPr lang="en-AU" sz="2800" dirty="0"/>
              <a:t>THANK YOU</a:t>
            </a:r>
          </a:p>
          <a:p>
            <a:pPr marL="685800" lvl="1" indent="-342900">
              <a:buFont typeface="Wingdings" pitchFamily="2" charset="2"/>
              <a:buChar char="Ø"/>
            </a:pPr>
            <a:endParaRPr lang="en-AU" sz="2000" dirty="0"/>
          </a:p>
          <a:p>
            <a:pPr marL="685800" lvl="1" indent="-342900">
              <a:buFont typeface="Wingdings" pitchFamily="2" charset="2"/>
              <a:buChar char="Ø"/>
            </a:pPr>
            <a:endParaRPr lang="en-AU" sz="2000" dirty="0"/>
          </a:p>
          <a:p>
            <a:pPr marL="685800" lvl="1" indent="-342900">
              <a:buFont typeface="Wingdings" pitchFamily="2" charset="2"/>
              <a:buChar char="Ø"/>
            </a:pPr>
            <a:endParaRPr lang="en-AU" sz="2000" dirty="0"/>
          </a:p>
          <a:p>
            <a:endParaRPr lang="en-AU" altLang="en-US" sz="2000" dirty="0"/>
          </a:p>
        </p:txBody>
      </p:sp>
      <p:pic>
        <p:nvPicPr>
          <p:cNvPr id="6" name="Picture 5" descr="brownlogo">
            <a:extLst>
              <a:ext uri="{FF2B5EF4-FFF2-40B4-BE49-F238E27FC236}">
                <a16:creationId xmlns:a16="http://schemas.microsoft.com/office/drawing/2014/main" id="{BA141507-C74E-1C40-AFCA-3970D7F095C8}"/>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0"/>
            <a:ext cx="1151573" cy="793158"/>
          </a:xfrm>
          <a:prstGeom prst="rect">
            <a:avLst/>
          </a:prstGeom>
          <a:noFill/>
          <a:ln>
            <a:noFill/>
          </a:ln>
        </p:spPr>
      </p:pic>
    </p:spTree>
    <p:extLst>
      <p:ext uri="{BB962C8B-B14F-4D97-AF65-F5344CB8AC3E}">
        <p14:creationId xmlns:p14="http://schemas.microsoft.com/office/powerpoint/2010/main" val="52377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7AE95B-2711-9148-ACB4-E8F2A1AE6B8E}"/>
              </a:ext>
            </a:extLst>
          </p:cNvPr>
          <p:cNvSpPr>
            <a:spLocks noGrp="1"/>
          </p:cNvSpPr>
          <p:nvPr>
            <p:ph type="body" idx="1"/>
          </p:nvPr>
        </p:nvSpPr>
        <p:spPr>
          <a:xfrm>
            <a:off x="1125220" y="1943100"/>
            <a:ext cx="7155180" cy="3583094"/>
          </a:xfrm>
        </p:spPr>
        <p:txBody>
          <a:bodyPr>
            <a:normAutofit fontScale="55000" lnSpcReduction="20000"/>
          </a:bodyPr>
          <a:lstStyle/>
          <a:p>
            <a:endParaRPr lang="en-US" b="1" dirty="0"/>
          </a:p>
          <a:p>
            <a:endParaRPr lang="en-US" b="1" dirty="0"/>
          </a:p>
          <a:p>
            <a:pPr algn="ctr"/>
            <a:r>
              <a:rPr lang="en-US" sz="5100" b="1" dirty="0"/>
              <a:t>INSTITUTIONAL HOUSING GOVERNANCE </a:t>
            </a:r>
          </a:p>
          <a:p>
            <a:pPr algn="ctr"/>
            <a:endParaRPr lang="en-US" sz="5100" b="1" dirty="0"/>
          </a:p>
          <a:p>
            <a:pPr algn="ctr"/>
            <a:r>
              <a:rPr lang="en-US" sz="5100" b="1" dirty="0"/>
              <a:t>FRAMEWORK</a:t>
            </a:r>
          </a:p>
          <a:p>
            <a:pPr marL="0" indent="0" algn="ctr">
              <a:buNone/>
            </a:pPr>
            <a:r>
              <a:rPr lang="en-US" sz="5100" b="1" dirty="0"/>
              <a:t>  </a:t>
            </a:r>
            <a:endParaRPr lang="en-AU" sz="5100" dirty="0"/>
          </a:p>
          <a:p>
            <a:pPr algn="ctr"/>
            <a:r>
              <a:rPr lang="en-US" sz="5100" b="1" dirty="0"/>
              <a:t>DRAFT_ ONE (1)</a:t>
            </a:r>
            <a:endParaRPr lang="en-AU" sz="5100" dirty="0"/>
          </a:p>
          <a:p>
            <a:pPr algn="ctr"/>
            <a:r>
              <a:rPr lang="en-US" sz="3600" b="1" dirty="0"/>
              <a:t> </a:t>
            </a:r>
            <a:endParaRPr lang="en-AU" sz="3600" dirty="0"/>
          </a:p>
          <a:p>
            <a:endParaRPr lang="en-US" dirty="0"/>
          </a:p>
        </p:txBody>
      </p:sp>
      <p:pic>
        <p:nvPicPr>
          <p:cNvPr id="4" name="Picture 3">
            <a:extLst>
              <a:ext uri="{FF2B5EF4-FFF2-40B4-BE49-F238E27FC236}">
                <a16:creationId xmlns:a16="http://schemas.microsoft.com/office/drawing/2014/main" id="{01400B8C-0C56-E54D-BC6C-4FBE67E491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92780" y="23707"/>
            <a:ext cx="2471420" cy="1714500"/>
          </a:xfrm>
          <a:prstGeom prst="rect">
            <a:avLst/>
          </a:prstGeom>
          <a:noFill/>
          <a:ln>
            <a:noFill/>
          </a:ln>
        </p:spPr>
      </p:pic>
      <p:pic>
        <p:nvPicPr>
          <p:cNvPr id="5" name="Picture 4" descr="GO Background">
            <a:extLst>
              <a:ext uri="{FF2B5EF4-FFF2-40B4-BE49-F238E27FC236}">
                <a16:creationId xmlns:a16="http://schemas.microsoft.com/office/drawing/2014/main" id="{3C03C135-E276-DE45-BEE2-6FCEFFB12B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663701"/>
            <a:ext cx="822960" cy="4673599"/>
          </a:xfrm>
          <a:prstGeom prst="rect">
            <a:avLst/>
          </a:prstGeom>
          <a:noFill/>
          <a:ln>
            <a:noFill/>
          </a:ln>
        </p:spPr>
      </p:pic>
      <p:pic>
        <p:nvPicPr>
          <p:cNvPr id="7" name="Picture 6" descr="brownlogo">
            <a:extLst>
              <a:ext uri="{FF2B5EF4-FFF2-40B4-BE49-F238E27FC236}">
                <a16:creationId xmlns:a16="http://schemas.microsoft.com/office/drawing/2014/main" id="{0BBAC3A4-9428-B04F-83D6-59490C517D01}"/>
              </a:ext>
            </a:extLst>
          </p:cNvPr>
          <p:cNvPicPr/>
          <p:nvPr/>
        </p:nvPicPr>
        <p:blipFill>
          <a:blip r:embed="rId4">
            <a:lum bright="2000"/>
            <a:extLst>
              <a:ext uri="{28A0092B-C50C-407E-A947-70E740481C1C}">
                <a14:useLocalDpi xmlns:a14="http://schemas.microsoft.com/office/drawing/2010/main" val="0"/>
              </a:ext>
            </a:extLst>
          </a:blip>
          <a:srcRect/>
          <a:stretch>
            <a:fillRect/>
          </a:stretch>
        </p:blipFill>
        <p:spPr bwMode="auto">
          <a:xfrm>
            <a:off x="7484427" y="108542"/>
            <a:ext cx="1151573" cy="793158"/>
          </a:xfrm>
          <a:prstGeom prst="rect">
            <a:avLst/>
          </a:prstGeom>
          <a:noFill/>
          <a:ln>
            <a:noFill/>
          </a:ln>
        </p:spPr>
      </p:pic>
    </p:spTree>
    <p:extLst>
      <p:ext uri="{BB962C8B-B14F-4D97-AF65-F5344CB8AC3E}">
        <p14:creationId xmlns:p14="http://schemas.microsoft.com/office/powerpoint/2010/main" val="7969782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4533-7A1C-3148-9F3F-229D4D2C51BC}"/>
              </a:ext>
            </a:extLst>
          </p:cNvPr>
          <p:cNvSpPr>
            <a:spLocks noGrp="1"/>
          </p:cNvSpPr>
          <p:nvPr>
            <p:ph type="title"/>
          </p:nvPr>
        </p:nvSpPr>
        <p:spPr>
          <a:xfrm>
            <a:off x="508000" y="475264"/>
            <a:ext cx="11506200" cy="1027284"/>
          </a:xfrm>
        </p:spPr>
        <p:txBody>
          <a:bodyPr>
            <a:normAutofit/>
          </a:bodyPr>
          <a:lstStyle/>
          <a:p>
            <a:r>
              <a:rPr lang="en-US" sz="3200" dirty="0"/>
              <a:t>Institutional Housing Governance Framework</a:t>
            </a:r>
          </a:p>
        </p:txBody>
      </p:sp>
      <p:sp>
        <p:nvSpPr>
          <p:cNvPr id="3" name="Text Placeholder 2">
            <a:extLst>
              <a:ext uri="{FF2B5EF4-FFF2-40B4-BE49-F238E27FC236}">
                <a16:creationId xmlns:a16="http://schemas.microsoft.com/office/drawing/2014/main" id="{138504A2-1896-9C4D-9618-782487545D1F}"/>
              </a:ext>
            </a:extLst>
          </p:cNvPr>
          <p:cNvSpPr>
            <a:spLocks noGrp="1"/>
          </p:cNvSpPr>
          <p:nvPr>
            <p:ph type="body" idx="1"/>
          </p:nvPr>
        </p:nvSpPr>
        <p:spPr/>
        <p:txBody>
          <a:bodyPr/>
          <a:lstStyle/>
          <a:p>
            <a:pPr>
              <a:buFont typeface="Arial" panose="020B0604020202020204" pitchFamily="34" charset="0"/>
              <a:buChar char="•"/>
            </a:pPr>
            <a:r>
              <a:rPr lang="en-US" dirty="0"/>
              <a:t> OVERVIEW</a:t>
            </a:r>
          </a:p>
          <a:p>
            <a:pPr>
              <a:buFont typeface="Arial" panose="020B0604020202020204" pitchFamily="34" charset="0"/>
              <a:buChar char="•"/>
            </a:pPr>
            <a:r>
              <a:rPr lang="en-US" dirty="0"/>
              <a:t> PURPOSE</a:t>
            </a:r>
          </a:p>
          <a:p>
            <a:pPr>
              <a:buFont typeface="Arial" panose="020B0604020202020204" pitchFamily="34" charset="0"/>
              <a:buChar char="•"/>
            </a:pPr>
            <a:r>
              <a:rPr lang="en-US" dirty="0"/>
              <a:t> SCOPE</a:t>
            </a:r>
          </a:p>
          <a:p>
            <a:pPr>
              <a:buFont typeface="Arial" panose="020B0604020202020204" pitchFamily="34" charset="0"/>
              <a:buChar char="•"/>
            </a:pPr>
            <a:r>
              <a:rPr lang="en-US" dirty="0"/>
              <a:t> PRINCIPLES</a:t>
            </a:r>
          </a:p>
          <a:p>
            <a:pPr>
              <a:buFont typeface="Arial" panose="020B0604020202020204" pitchFamily="34" charset="0"/>
              <a:buChar char="•"/>
            </a:pPr>
            <a:r>
              <a:rPr lang="en-US" dirty="0"/>
              <a:t> ORGANISATION PLANNING</a:t>
            </a:r>
          </a:p>
          <a:p>
            <a:pPr>
              <a:buFont typeface="Arial" panose="020B0604020202020204" pitchFamily="34" charset="0"/>
              <a:buChar char="•"/>
            </a:pPr>
            <a:r>
              <a:rPr lang="en-US" dirty="0"/>
              <a:t> ROLES AND RESPONSIBILITIES</a:t>
            </a:r>
          </a:p>
          <a:p>
            <a:pPr>
              <a:buFont typeface="Arial" panose="020B0604020202020204" pitchFamily="34" charset="0"/>
              <a:buChar char="•"/>
            </a:pPr>
            <a:r>
              <a:rPr lang="en-US" dirty="0"/>
              <a:t> RISK AUDIT AND SECURITY</a:t>
            </a:r>
          </a:p>
          <a:p>
            <a:pPr>
              <a:buFont typeface="Arial" panose="020B0604020202020204" pitchFamily="34" charset="0"/>
              <a:buChar char="•"/>
            </a:pPr>
            <a:r>
              <a:rPr lang="en-US" dirty="0"/>
              <a:t> ENVIRONMENT</a:t>
            </a:r>
          </a:p>
          <a:p>
            <a:pPr marL="0" indent="0">
              <a:buNone/>
            </a:pPr>
            <a:endParaRPr lang="en-US" dirty="0"/>
          </a:p>
        </p:txBody>
      </p:sp>
      <p:pic>
        <p:nvPicPr>
          <p:cNvPr id="4" name="Picture 3" descr="brownlogo">
            <a:extLst>
              <a:ext uri="{FF2B5EF4-FFF2-40B4-BE49-F238E27FC236}">
                <a16:creationId xmlns:a16="http://schemas.microsoft.com/office/drawing/2014/main" id="{554A360C-1EED-5F4A-9DC9-E559CFB35C64}"/>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2388302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013F-6AE1-8842-9D74-D1031187A007}"/>
              </a:ext>
            </a:extLst>
          </p:cNvPr>
          <p:cNvSpPr>
            <a:spLocks noGrp="1"/>
          </p:cNvSpPr>
          <p:nvPr>
            <p:ph type="title"/>
          </p:nvPr>
        </p:nvSpPr>
        <p:spPr/>
        <p:txBody>
          <a:bodyPr>
            <a:normAutofit/>
          </a:bodyPr>
          <a:lstStyle/>
          <a:p>
            <a:r>
              <a:rPr lang="en-US" sz="3600" dirty="0"/>
              <a:t>Overview</a:t>
            </a:r>
          </a:p>
        </p:txBody>
      </p:sp>
      <p:sp>
        <p:nvSpPr>
          <p:cNvPr id="3" name="Text Placeholder 2">
            <a:extLst>
              <a:ext uri="{FF2B5EF4-FFF2-40B4-BE49-F238E27FC236}">
                <a16:creationId xmlns:a16="http://schemas.microsoft.com/office/drawing/2014/main" id="{946D18DD-F81E-474A-B064-83618FC968D4}"/>
              </a:ext>
            </a:extLst>
          </p:cNvPr>
          <p:cNvSpPr>
            <a:spLocks noGrp="1"/>
          </p:cNvSpPr>
          <p:nvPr>
            <p:ph type="body" idx="1"/>
          </p:nvPr>
        </p:nvSpPr>
        <p:spPr/>
        <p:txBody>
          <a:bodyPr>
            <a:normAutofit lnSpcReduction="10000"/>
          </a:bodyPr>
          <a:lstStyle/>
          <a:p>
            <a:pPr algn="just">
              <a:buFont typeface="Arial" panose="020B0604020202020204" pitchFamily="34" charset="0"/>
              <a:buChar char="•"/>
            </a:pPr>
            <a:r>
              <a:rPr lang="en-US" dirty="0"/>
              <a:t> </a:t>
            </a:r>
            <a:r>
              <a:rPr lang="en-AU" sz="2400" dirty="0">
                <a:latin typeface="+mn-lt"/>
              </a:rPr>
              <a:t>Currently, within the Public Service system, there is no formal structure of Institutional Housing Governance Framework (IHGF) in place to ensure good governance practices apply in the implementation and management of institutional housing policy directives. </a:t>
            </a:r>
          </a:p>
          <a:p>
            <a:pPr algn="just">
              <a:buFont typeface="Arial" panose="020B0604020202020204" pitchFamily="34" charset="0"/>
              <a:buChar char="•"/>
            </a:pPr>
            <a:r>
              <a:rPr lang="en-AU" sz="2400" dirty="0">
                <a:latin typeface="+mn-lt"/>
              </a:rPr>
              <a:t> In the existing structure, provision and administration of Institutional Housing has been devolved to various Government departments and agencies.</a:t>
            </a:r>
          </a:p>
          <a:p>
            <a:pPr algn="just">
              <a:buFont typeface="Arial" panose="020B0604020202020204" pitchFamily="34" charset="0"/>
              <a:buChar char="•"/>
            </a:pPr>
            <a:r>
              <a:rPr lang="en-AU" sz="2400" dirty="0">
                <a:latin typeface="+mn-lt"/>
              </a:rPr>
              <a:t> This arrangement creates a vacuum and encourages government agencies to work in silos with no proper management systems. </a:t>
            </a:r>
          </a:p>
          <a:p>
            <a:pPr algn="just">
              <a:buFont typeface="Arial" panose="020B0604020202020204" pitchFamily="34" charset="0"/>
              <a:buChar char="•"/>
            </a:pPr>
            <a:endParaRPr lang="en-AU" sz="2400" dirty="0">
              <a:latin typeface="+mn-lt"/>
            </a:endParaRPr>
          </a:p>
          <a:p>
            <a:pPr>
              <a:buFont typeface="Arial" panose="020B0604020202020204" pitchFamily="34" charset="0"/>
              <a:buChar char="•"/>
            </a:pPr>
            <a:endParaRPr lang="en-US" dirty="0"/>
          </a:p>
        </p:txBody>
      </p:sp>
      <p:pic>
        <p:nvPicPr>
          <p:cNvPr id="4" name="Picture 3" descr="brownlogo">
            <a:extLst>
              <a:ext uri="{FF2B5EF4-FFF2-40B4-BE49-F238E27FC236}">
                <a16:creationId xmlns:a16="http://schemas.microsoft.com/office/drawing/2014/main" id="{64E48D03-F3E9-5146-8ECC-9DDB27ADDDE9}"/>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25880717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E019-B061-BD41-A52E-980B4B462144}"/>
              </a:ext>
            </a:extLst>
          </p:cNvPr>
          <p:cNvSpPr>
            <a:spLocks noGrp="1"/>
          </p:cNvSpPr>
          <p:nvPr>
            <p:ph type="title"/>
          </p:nvPr>
        </p:nvSpPr>
        <p:spPr/>
        <p:txBody>
          <a:bodyPr>
            <a:normAutofit/>
          </a:bodyPr>
          <a:lstStyle/>
          <a:p>
            <a:r>
              <a:rPr lang="en-US" sz="3600" dirty="0"/>
              <a:t>Overview…………………Continue</a:t>
            </a:r>
          </a:p>
        </p:txBody>
      </p:sp>
      <p:sp>
        <p:nvSpPr>
          <p:cNvPr id="3" name="Text Placeholder 2">
            <a:extLst>
              <a:ext uri="{FF2B5EF4-FFF2-40B4-BE49-F238E27FC236}">
                <a16:creationId xmlns:a16="http://schemas.microsoft.com/office/drawing/2014/main" id="{4012BB5C-D313-C144-BC1F-DD479808C19B}"/>
              </a:ext>
            </a:extLst>
          </p:cNvPr>
          <p:cNvSpPr>
            <a:spLocks noGrp="1"/>
          </p:cNvSpPr>
          <p:nvPr>
            <p:ph type="body" idx="1"/>
          </p:nvPr>
        </p:nvSpPr>
        <p:spPr/>
        <p:txBody>
          <a:bodyPr>
            <a:normAutofit fontScale="92500"/>
          </a:bodyPr>
          <a:lstStyle/>
          <a:p>
            <a:pPr marL="0" indent="0">
              <a:buNone/>
            </a:pPr>
            <a:r>
              <a:rPr lang="en-AU" sz="2400" dirty="0"/>
              <a:t>Consequently, these state assets:</a:t>
            </a:r>
          </a:p>
          <a:p>
            <a:pPr lvl="0">
              <a:buFont typeface="Arial" panose="020B0604020202020204" pitchFamily="34" charset="0"/>
              <a:buChar char="•"/>
            </a:pPr>
            <a:r>
              <a:rPr lang="en-AU" sz="2400" dirty="0"/>
              <a:t> have deteriorated to the extent that many institutional houses are unfit for human habitation due to lack of maintenance;</a:t>
            </a:r>
          </a:p>
          <a:p>
            <a:pPr lvl="0">
              <a:buFont typeface="Arial" panose="020B0604020202020204" pitchFamily="34" charset="0"/>
              <a:buChar char="•"/>
            </a:pPr>
            <a:r>
              <a:rPr lang="en-AU" sz="2400" dirty="0"/>
              <a:t> have retrenched officers prolonging their stay and residing unlawfully; </a:t>
            </a:r>
          </a:p>
          <a:p>
            <a:pPr lvl="0">
              <a:buFont typeface="Arial" panose="020B0604020202020204" pitchFamily="34" charset="0"/>
              <a:buChar char="•"/>
            </a:pPr>
            <a:r>
              <a:rPr lang="en-AU" sz="2400" dirty="0"/>
              <a:t> have extended family members sharing the accommodation;</a:t>
            </a:r>
          </a:p>
          <a:p>
            <a:pPr lvl="0">
              <a:buFont typeface="Arial" panose="020B0604020202020204" pitchFamily="34" charset="0"/>
              <a:buChar char="•"/>
            </a:pPr>
            <a:r>
              <a:rPr lang="en-AU" sz="2400" dirty="0"/>
              <a:t> are inadequate to cater for increase demand as the available supply of housing stock are not there; and</a:t>
            </a:r>
          </a:p>
          <a:p>
            <a:pPr lvl="0">
              <a:buFont typeface="Arial" panose="020B0604020202020204" pitchFamily="34" charset="0"/>
              <a:buChar char="•"/>
            </a:pPr>
            <a:r>
              <a:rPr lang="en-AU" sz="2400" dirty="0"/>
              <a:t> is allocated without any real strategic evaluation of need being conducted. </a:t>
            </a:r>
          </a:p>
          <a:p>
            <a:endParaRPr lang="en-US" dirty="0"/>
          </a:p>
        </p:txBody>
      </p:sp>
      <p:pic>
        <p:nvPicPr>
          <p:cNvPr id="4" name="Picture 3" descr="brownlogo">
            <a:extLst>
              <a:ext uri="{FF2B5EF4-FFF2-40B4-BE49-F238E27FC236}">
                <a16:creationId xmlns:a16="http://schemas.microsoft.com/office/drawing/2014/main" id="{55395981-D4E8-2C46-8D0D-8F4F994A38CA}"/>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37161967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F8D9-49A6-AE43-A161-7F50CAC8A7E4}"/>
              </a:ext>
            </a:extLst>
          </p:cNvPr>
          <p:cNvSpPr>
            <a:spLocks noGrp="1"/>
          </p:cNvSpPr>
          <p:nvPr>
            <p:ph type="title"/>
          </p:nvPr>
        </p:nvSpPr>
        <p:spPr/>
        <p:txBody>
          <a:bodyPr>
            <a:normAutofit/>
          </a:bodyPr>
          <a:lstStyle/>
          <a:p>
            <a:r>
              <a:rPr lang="en-US" sz="3600" dirty="0"/>
              <a:t>Purpose</a:t>
            </a:r>
          </a:p>
        </p:txBody>
      </p:sp>
      <p:sp>
        <p:nvSpPr>
          <p:cNvPr id="3" name="Text Placeholder 2">
            <a:extLst>
              <a:ext uri="{FF2B5EF4-FFF2-40B4-BE49-F238E27FC236}">
                <a16:creationId xmlns:a16="http://schemas.microsoft.com/office/drawing/2014/main" id="{85C30145-7EB1-E94B-80F4-D44C34906107}"/>
              </a:ext>
            </a:extLst>
          </p:cNvPr>
          <p:cNvSpPr>
            <a:spLocks noGrp="1"/>
          </p:cNvSpPr>
          <p:nvPr>
            <p:ph type="body" idx="1"/>
          </p:nvPr>
        </p:nvSpPr>
        <p:spPr/>
        <p:txBody>
          <a:bodyPr>
            <a:noAutofit/>
          </a:bodyPr>
          <a:lstStyle/>
          <a:p>
            <a:r>
              <a:rPr lang="en-AU" sz="2400" i="1" dirty="0"/>
              <a:t>Institutional Housing Governance Framework</a:t>
            </a:r>
            <a:endParaRPr lang="en-US" sz="2400" dirty="0"/>
          </a:p>
          <a:p>
            <a:pPr algn="just">
              <a:buFont typeface="Arial" panose="020B0604020202020204" pitchFamily="34" charset="0"/>
              <a:buChar char="•"/>
            </a:pPr>
            <a:r>
              <a:rPr lang="en-AU" sz="2400" dirty="0"/>
              <a:t>simply defines the systems and processes that prudently manage, control and direct the use of institutional housing among various government departments and agencies for the common goal of efficiently and effectively delivering government services within the national and subnational levels.  </a:t>
            </a:r>
          </a:p>
          <a:p>
            <a:pPr>
              <a:buFont typeface="Arial" panose="020B0604020202020204" pitchFamily="34" charset="0"/>
              <a:buChar char="•"/>
            </a:pPr>
            <a:r>
              <a:rPr lang="en-AU" sz="2400" dirty="0"/>
              <a:t>There is a need to establish an Institutional Housing Governance Framework (IHGF) that will provide guidelines in the systems and processes on management and administration of institutional houses. </a:t>
            </a:r>
            <a:endParaRPr lang="en-US" sz="2400" dirty="0"/>
          </a:p>
        </p:txBody>
      </p:sp>
      <p:pic>
        <p:nvPicPr>
          <p:cNvPr id="4" name="Picture 3" descr="brownlogo">
            <a:extLst>
              <a:ext uri="{FF2B5EF4-FFF2-40B4-BE49-F238E27FC236}">
                <a16:creationId xmlns:a16="http://schemas.microsoft.com/office/drawing/2014/main" id="{6E8C65D0-A8A9-A643-AB67-E66CD465E09A}"/>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45253" y="82720"/>
            <a:ext cx="1151573" cy="793158"/>
          </a:xfrm>
          <a:prstGeom prst="rect">
            <a:avLst/>
          </a:prstGeom>
          <a:noFill/>
          <a:ln>
            <a:noFill/>
          </a:ln>
        </p:spPr>
      </p:pic>
    </p:spTree>
    <p:extLst>
      <p:ext uri="{BB962C8B-B14F-4D97-AF65-F5344CB8AC3E}">
        <p14:creationId xmlns:p14="http://schemas.microsoft.com/office/powerpoint/2010/main" val="27604794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9E58-B966-CF42-8902-7B8457570062}"/>
              </a:ext>
            </a:extLst>
          </p:cNvPr>
          <p:cNvSpPr>
            <a:spLocks noGrp="1"/>
          </p:cNvSpPr>
          <p:nvPr>
            <p:ph type="title"/>
          </p:nvPr>
        </p:nvSpPr>
        <p:spPr/>
        <p:txBody>
          <a:bodyPr>
            <a:normAutofit/>
          </a:bodyPr>
          <a:lstStyle/>
          <a:p>
            <a:r>
              <a:rPr lang="en-US" sz="3600" dirty="0"/>
              <a:t>Scope</a:t>
            </a:r>
          </a:p>
        </p:txBody>
      </p:sp>
      <p:sp>
        <p:nvSpPr>
          <p:cNvPr id="3" name="Text Placeholder 2">
            <a:extLst>
              <a:ext uri="{FF2B5EF4-FFF2-40B4-BE49-F238E27FC236}">
                <a16:creationId xmlns:a16="http://schemas.microsoft.com/office/drawing/2014/main" id="{323C49DC-FB1D-1049-B70F-E77E88936029}"/>
              </a:ext>
            </a:extLst>
          </p:cNvPr>
          <p:cNvSpPr>
            <a:spLocks noGrp="1"/>
          </p:cNvSpPr>
          <p:nvPr>
            <p:ph type="body" idx="1"/>
          </p:nvPr>
        </p:nvSpPr>
        <p:spPr/>
        <p:txBody>
          <a:bodyPr/>
          <a:lstStyle/>
          <a:p>
            <a:r>
              <a:rPr lang="en-US" sz="2400" dirty="0"/>
              <a:t>IHGF applies to:</a:t>
            </a:r>
          </a:p>
          <a:p>
            <a:pPr lvl="0">
              <a:buFont typeface="Arial" panose="020B0604020202020204" pitchFamily="34" charset="0"/>
              <a:buChar char="•"/>
            </a:pPr>
            <a:r>
              <a:rPr lang="en-AU" sz="2400" dirty="0"/>
              <a:t>all institutional houses owned by the State through its departments and agencies;</a:t>
            </a:r>
          </a:p>
          <a:p>
            <a:pPr lvl="0">
              <a:buFont typeface="Arial" panose="020B0604020202020204" pitchFamily="34" charset="0"/>
              <a:buChar char="•"/>
            </a:pPr>
            <a:r>
              <a:rPr lang="en-AU" sz="2400" dirty="0"/>
              <a:t>any institutional housing projects intended to roll out new houses to the public service; and </a:t>
            </a:r>
          </a:p>
          <a:p>
            <a:pPr lvl="0">
              <a:buFont typeface="Arial" panose="020B0604020202020204" pitchFamily="34" charset="0"/>
              <a:buChar char="•"/>
            </a:pPr>
            <a:r>
              <a:rPr lang="en-AU" sz="2400" dirty="0"/>
              <a:t>any state sponsored/ financed housing projects.</a:t>
            </a:r>
          </a:p>
          <a:p>
            <a:endParaRPr lang="en-US" dirty="0"/>
          </a:p>
        </p:txBody>
      </p:sp>
      <p:pic>
        <p:nvPicPr>
          <p:cNvPr id="4" name="Picture 3" descr="brownlogo">
            <a:extLst>
              <a:ext uri="{FF2B5EF4-FFF2-40B4-BE49-F238E27FC236}">
                <a16:creationId xmlns:a16="http://schemas.microsoft.com/office/drawing/2014/main" id="{302F8133-FAFC-6846-A9CF-EFF10F4B4323}"/>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45253" y="114993"/>
            <a:ext cx="1151573" cy="793158"/>
          </a:xfrm>
          <a:prstGeom prst="rect">
            <a:avLst/>
          </a:prstGeom>
          <a:noFill/>
          <a:ln>
            <a:noFill/>
          </a:ln>
        </p:spPr>
      </p:pic>
    </p:spTree>
    <p:extLst>
      <p:ext uri="{BB962C8B-B14F-4D97-AF65-F5344CB8AC3E}">
        <p14:creationId xmlns:p14="http://schemas.microsoft.com/office/powerpoint/2010/main" val="4171466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1387-5ED3-D648-9643-27485F09563A}"/>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04B4A363-581F-6849-9200-A03E7E1BC9BE}"/>
              </a:ext>
            </a:extLst>
          </p:cNvPr>
          <p:cNvSpPr>
            <a:spLocks noGrp="1"/>
          </p:cNvSpPr>
          <p:nvPr>
            <p:ph type="body" idx="1"/>
          </p:nvPr>
        </p:nvSpPr>
        <p:spPr/>
        <p:txBody>
          <a:bodyPr>
            <a:normAutofit fontScale="92500"/>
          </a:bodyPr>
          <a:lstStyle/>
          <a:p>
            <a:pPr lvl="0">
              <a:buFont typeface="Arial" panose="020B0604020202020204" pitchFamily="34" charset="0"/>
              <a:buChar char="•"/>
            </a:pPr>
            <a:r>
              <a:rPr lang="en-AU" sz="2400" dirty="0">
                <a:latin typeface="+mn-lt"/>
              </a:rPr>
              <a:t>To ensure that there is housing for all public servants serving the country in various levels of government system;</a:t>
            </a:r>
          </a:p>
          <a:p>
            <a:pPr lvl="0">
              <a:buFont typeface="Arial" panose="020B0604020202020204" pitchFamily="34" charset="0"/>
              <a:buChar char="•"/>
            </a:pPr>
            <a:r>
              <a:rPr lang="en-AU" sz="2400" dirty="0">
                <a:latin typeface="+mn-lt"/>
              </a:rPr>
              <a:t>To ensure that there is fair distribution of housing to all public servants;</a:t>
            </a:r>
          </a:p>
          <a:p>
            <a:pPr lvl="0">
              <a:buFont typeface="Arial" panose="020B0604020202020204" pitchFamily="34" charset="0"/>
              <a:buChar char="•"/>
            </a:pPr>
            <a:r>
              <a:rPr lang="en-AU" sz="2400" dirty="0">
                <a:latin typeface="+mn-lt"/>
              </a:rPr>
              <a:t>To ensure that there is proper management of housing stock and new developments; </a:t>
            </a:r>
          </a:p>
          <a:p>
            <a:pPr lvl="0">
              <a:buFont typeface="Arial" panose="020B0604020202020204" pitchFamily="34" charset="0"/>
              <a:buChar char="•"/>
            </a:pPr>
            <a:r>
              <a:rPr lang="en-AU" sz="2400" dirty="0">
                <a:latin typeface="+mn-lt"/>
              </a:rPr>
              <a:t>Establishment of a central database system that will store all the relevant institutional housing information. </a:t>
            </a:r>
          </a:p>
          <a:p>
            <a:pPr lvl="0">
              <a:buFont typeface="Arial" panose="020B0604020202020204" pitchFamily="34" charset="0"/>
              <a:buChar char="•"/>
            </a:pPr>
            <a:r>
              <a:rPr lang="en-AU" sz="2400" dirty="0">
                <a:latin typeface="+mn-lt"/>
              </a:rPr>
              <a:t>To ensure that demand and supply do not out strip each other and there must be equilibrium levels maintained at all times.</a:t>
            </a:r>
          </a:p>
          <a:p>
            <a:endParaRPr lang="en-US" dirty="0"/>
          </a:p>
        </p:txBody>
      </p:sp>
      <p:pic>
        <p:nvPicPr>
          <p:cNvPr id="4" name="Picture 3" descr="brownlogo">
            <a:extLst>
              <a:ext uri="{FF2B5EF4-FFF2-40B4-BE49-F238E27FC236}">
                <a16:creationId xmlns:a16="http://schemas.microsoft.com/office/drawing/2014/main" id="{CBA00ECD-5BC9-404C-A882-0FBC23BA9A39}"/>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898379" y="139706"/>
            <a:ext cx="1151573" cy="793158"/>
          </a:xfrm>
          <a:prstGeom prst="rect">
            <a:avLst/>
          </a:prstGeom>
          <a:noFill/>
          <a:ln>
            <a:noFill/>
          </a:ln>
        </p:spPr>
      </p:pic>
    </p:spTree>
    <p:extLst>
      <p:ext uri="{BB962C8B-B14F-4D97-AF65-F5344CB8AC3E}">
        <p14:creationId xmlns:p14="http://schemas.microsoft.com/office/powerpoint/2010/main" val="5621642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A631-4E6D-EE41-848F-6E7529BA8714}"/>
              </a:ext>
            </a:extLst>
          </p:cNvPr>
          <p:cNvSpPr>
            <a:spLocks noGrp="1"/>
          </p:cNvSpPr>
          <p:nvPr>
            <p:ph type="title"/>
          </p:nvPr>
        </p:nvSpPr>
        <p:spPr/>
        <p:txBody>
          <a:bodyPr>
            <a:normAutofit/>
          </a:bodyPr>
          <a:lstStyle/>
          <a:p>
            <a:r>
              <a:rPr lang="en-US" sz="3600" dirty="0"/>
              <a:t>Principles</a:t>
            </a:r>
          </a:p>
        </p:txBody>
      </p:sp>
      <p:sp>
        <p:nvSpPr>
          <p:cNvPr id="3" name="Text Placeholder 2">
            <a:extLst>
              <a:ext uri="{FF2B5EF4-FFF2-40B4-BE49-F238E27FC236}">
                <a16:creationId xmlns:a16="http://schemas.microsoft.com/office/drawing/2014/main" id="{32E9CC36-7835-B541-A0C7-9BF39E2FB166}"/>
              </a:ext>
            </a:extLst>
          </p:cNvPr>
          <p:cNvSpPr>
            <a:spLocks noGrp="1"/>
          </p:cNvSpPr>
          <p:nvPr>
            <p:ph type="body" idx="1"/>
          </p:nvPr>
        </p:nvSpPr>
        <p:spPr/>
        <p:txBody>
          <a:bodyPr>
            <a:normAutofit/>
          </a:bodyPr>
          <a:lstStyle/>
          <a:p>
            <a:pPr lvl="0">
              <a:buFont typeface="Arial" panose="020B0604020202020204" pitchFamily="34" charset="0"/>
              <a:buChar char="•"/>
            </a:pPr>
            <a:r>
              <a:rPr lang="en-AU" sz="2400" dirty="0">
                <a:latin typeface="+mn-lt"/>
              </a:rPr>
              <a:t>Fairness </a:t>
            </a:r>
          </a:p>
          <a:p>
            <a:pPr lvl="0">
              <a:buFont typeface="Arial" panose="020B0604020202020204" pitchFamily="34" charset="0"/>
              <a:buChar char="•"/>
            </a:pPr>
            <a:r>
              <a:rPr lang="en-AU" sz="2400" dirty="0">
                <a:latin typeface="+mn-lt"/>
              </a:rPr>
              <a:t>Accountability                                               </a:t>
            </a:r>
          </a:p>
          <a:p>
            <a:pPr lvl="0">
              <a:buFont typeface="Arial" panose="020B0604020202020204" pitchFamily="34" charset="0"/>
              <a:buChar char="•"/>
            </a:pPr>
            <a:r>
              <a:rPr lang="en-AU" sz="2400" dirty="0">
                <a:latin typeface="+mn-lt"/>
              </a:rPr>
              <a:t>Transparency </a:t>
            </a:r>
          </a:p>
          <a:p>
            <a:pPr lvl="0">
              <a:buFont typeface="Arial" panose="020B0604020202020204" pitchFamily="34" charset="0"/>
              <a:buChar char="•"/>
            </a:pPr>
            <a:r>
              <a:rPr lang="en-AU" sz="2400" dirty="0">
                <a:latin typeface="+mn-lt"/>
              </a:rPr>
              <a:t>Integrity</a:t>
            </a:r>
          </a:p>
          <a:p>
            <a:pPr lvl="0">
              <a:buFont typeface="Arial" panose="020B0604020202020204" pitchFamily="34" charset="0"/>
              <a:buChar char="•"/>
            </a:pPr>
            <a:r>
              <a:rPr lang="en-AU" sz="2400" dirty="0">
                <a:latin typeface="+mn-lt"/>
              </a:rPr>
              <a:t>Stewardship</a:t>
            </a:r>
          </a:p>
          <a:p>
            <a:pPr lvl="0">
              <a:buFont typeface="Arial" panose="020B0604020202020204" pitchFamily="34" charset="0"/>
              <a:buChar char="•"/>
            </a:pPr>
            <a:r>
              <a:rPr lang="en-AU" sz="2400" dirty="0">
                <a:latin typeface="+mn-lt"/>
              </a:rPr>
              <a:t>Efficiency</a:t>
            </a:r>
          </a:p>
          <a:p>
            <a:pPr lvl="0">
              <a:buFont typeface="Arial" panose="020B0604020202020204" pitchFamily="34" charset="0"/>
              <a:buChar char="•"/>
            </a:pPr>
            <a:r>
              <a:rPr lang="en-AU" sz="2400" dirty="0">
                <a:latin typeface="+mn-lt"/>
              </a:rPr>
              <a:t>Leadership</a:t>
            </a:r>
          </a:p>
          <a:p>
            <a:endParaRPr lang="en-US" dirty="0"/>
          </a:p>
        </p:txBody>
      </p:sp>
      <p:pic>
        <p:nvPicPr>
          <p:cNvPr id="4" name="Picture 3" descr="brownlogo">
            <a:extLst>
              <a:ext uri="{FF2B5EF4-FFF2-40B4-BE49-F238E27FC236}">
                <a16:creationId xmlns:a16="http://schemas.microsoft.com/office/drawing/2014/main" id="{B41348A2-87A1-DA47-8B11-D2E47211BF00}"/>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45253" y="195748"/>
            <a:ext cx="1151573" cy="793158"/>
          </a:xfrm>
          <a:prstGeom prst="rect">
            <a:avLst/>
          </a:prstGeom>
          <a:noFill/>
          <a:ln>
            <a:noFill/>
          </a:ln>
        </p:spPr>
      </p:pic>
    </p:spTree>
    <p:extLst>
      <p:ext uri="{BB962C8B-B14F-4D97-AF65-F5344CB8AC3E}">
        <p14:creationId xmlns:p14="http://schemas.microsoft.com/office/powerpoint/2010/main" val="52057218"/>
      </p:ext>
    </p:extLst>
  </p:cSld>
  <p:clrMapOvr>
    <a:masterClrMapping/>
  </p:clrMapOvr>
  <p:transition spd="med"/>
</p:sld>
</file>

<file path=ppt/theme/theme1.xml><?xml version="1.0" encoding="utf-8"?>
<a:theme xmlns:a="http://schemas.openxmlformats.org/drawingml/2006/main" name="NRI">
  <a:themeElements>
    <a:clrScheme name="National Research Institute">
      <a:dk1>
        <a:srgbClr val="1C1C1C"/>
      </a:dk1>
      <a:lt1>
        <a:srgbClr val="FFFFFF"/>
      </a:lt1>
      <a:dk2>
        <a:srgbClr val="646464"/>
      </a:dk2>
      <a:lt2>
        <a:srgbClr val="969696"/>
      </a:lt2>
      <a:accent1>
        <a:srgbClr val="5F1216"/>
      </a:accent1>
      <a:accent2>
        <a:srgbClr val="C38110"/>
      </a:accent2>
      <a:accent3>
        <a:srgbClr val="47764A"/>
      </a:accent3>
      <a:accent4>
        <a:srgbClr val="306EA8"/>
      </a:accent4>
      <a:accent5>
        <a:srgbClr val="99452A"/>
      </a:accent5>
      <a:accent6>
        <a:srgbClr val="1C1C1C"/>
      </a:accent6>
      <a:hlink>
        <a:srgbClr val="891A1F"/>
      </a:hlink>
      <a:folHlink>
        <a:srgbClr val="EB9E1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RI Powerpoint - Maroon" id="{ED8D8F6D-636C-D746-B750-C56D100306E3}" vid="{58D319E4-93EA-2445-8E5C-2FA6E5EE8E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NRI Powerpoint - Maroon</Template>
  <TotalTime>6640</TotalTime>
  <Words>966</Words>
  <Application>Microsoft Macintosh PowerPoint</Application>
  <PresentationFormat>On-screen Show (4:3)</PresentationFormat>
  <Paragraphs>100</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Franklin Gothic Book</vt:lpstr>
      <vt:lpstr>Franklin Gothic Medium</vt:lpstr>
      <vt:lpstr>Georgia</vt:lpstr>
      <vt:lpstr>Minion Pro Medium</vt:lpstr>
      <vt:lpstr>Verdana</vt:lpstr>
      <vt:lpstr>Wingdings</vt:lpstr>
      <vt:lpstr>NRI</vt:lpstr>
      <vt:lpstr>INSTITUTIONAL GOVERNANCE FRAMEWORK </vt:lpstr>
      <vt:lpstr>PowerPoint Presentation</vt:lpstr>
      <vt:lpstr>Institutional Housing Governance Framework</vt:lpstr>
      <vt:lpstr>Overview</vt:lpstr>
      <vt:lpstr>Overview…………………Continue</vt:lpstr>
      <vt:lpstr>Purpose</vt:lpstr>
      <vt:lpstr>Scope</vt:lpstr>
      <vt:lpstr>Objectives</vt:lpstr>
      <vt:lpstr>Principles</vt:lpstr>
      <vt:lpstr>Organisational planning</vt:lpstr>
      <vt:lpstr>Organisational planning</vt:lpstr>
      <vt:lpstr>Roles and Responsibilities</vt:lpstr>
      <vt:lpstr>Systems</vt:lpstr>
      <vt:lpstr>Systems</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Ayres</dc:creator>
  <cp:lastModifiedBy>Lindsay Kutan</cp:lastModifiedBy>
  <cp:revision>428</cp:revision>
  <cp:lastPrinted>2021-04-29T00:52:41Z</cp:lastPrinted>
  <dcterms:created xsi:type="dcterms:W3CDTF">2015-12-25T11:58:07Z</dcterms:created>
  <dcterms:modified xsi:type="dcterms:W3CDTF">2023-11-27T20:58:11Z</dcterms:modified>
</cp:coreProperties>
</file>