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715" r:id="rId2"/>
    <p:sldId id="778" r:id="rId3"/>
    <p:sldId id="768" r:id="rId4"/>
    <p:sldId id="786" r:id="rId5"/>
    <p:sldId id="787" r:id="rId6"/>
    <p:sldId id="783" r:id="rId7"/>
    <p:sldId id="779" r:id="rId8"/>
    <p:sldId id="788" r:id="rId9"/>
    <p:sldId id="789" r:id="rId10"/>
    <p:sldId id="791" r:id="rId11"/>
  </p:sldIdLst>
  <p:sldSz cx="9144000" cy="6858000" type="screen4x3"/>
  <p:notesSz cx="6745288" cy="98821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nuel Ginis" initials="EG" lastIdx="3" clrIdx="0">
    <p:extLst>
      <p:ext uri="{19B8F6BF-5375-455C-9EA6-DF929625EA0E}">
        <p15:presenceInfo xmlns:p15="http://schemas.microsoft.com/office/powerpoint/2012/main" userId="Emmanuel Gin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FFFF"/>
    <a:srgbClr val="CC3300"/>
    <a:srgbClr val="FF3300"/>
    <a:srgbClr val="FF6600"/>
    <a:srgbClr val="FF9933"/>
    <a:srgbClr val="0566CC"/>
    <a:srgbClr val="4A985D"/>
    <a:srgbClr val="573DFF"/>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372" autoAdjust="0"/>
    <p:restoredTop sz="27636" autoAdjust="0"/>
  </p:normalViewPr>
  <p:slideViewPr>
    <p:cSldViewPr>
      <p:cViewPr varScale="1">
        <p:scale>
          <a:sx n="63" d="100"/>
          <a:sy n="63" d="100"/>
        </p:scale>
        <p:origin x="990" y="66"/>
      </p:cViewPr>
      <p:guideLst>
        <p:guide orient="horz" pos="2160"/>
        <p:guide pos="2880"/>
      </p:guideLst>
    </p:cSldViewPr>
  </p:slideViewPr>
  <p:notesTextViewPr>
    <p:cViewPr>
      <p:scale>
        <a:sx n="3" d="2"/>
        <a:sy n="3" d="2"/>
      </p:scale>
      <p:origin x="0" y="0"/>
    </p:cViewPr>
  </p:notesTextViewPr>
  <p:notesViewPr>
    <p:cSldViewPr>
      <p:cViewPr varScale="1">
        <p:scale>
          <a:sx n="52" d="100"/>
          <a:sy n="52" d="100"/>
        </p:scale>
        <p:origin x="295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958" cy="495826"/>
          </a:xfrm>
          <a:prstGeom prst="rect">
            <a:avLst/>
          </a:prstGeom>
        </p:spPr>
        <p:txBody>
          <a:bodyPr vert="horz" lIns="90910" tIns="45455" rIns="90910" bIns="45455" rtlCol="0"/>
          <a:lstStyle>
            <a:lvl1pPr algn="l">
              <a:defRPr sz="1200"/>
            </a:lvl1pPr>
          </a:lstStyle>
          <a:p>
            <a:endParaRPr lang="en-US" dirty="0"/>
          </a:p>
        </p:txBody>
      </p:sp>
      <p:sp>
        <p:nvSpPr>
          <p:cNvPr id="3" name="Date Placeholder 2"/>
          <p:cNvSpPr>
            <a:spLocks noGrp="1"/>
          </p:cNvSpPr>
          <p:nvPr>
            <p:ph type="dt" sz="quarter" idx="1"/>
          </p:nvPr>
        </p:nvSpPr>
        <p:spPr>
          <a:xfrm>
            <a:off x="3820770" y="0"/>
            <a:ext cx="2922958" cy="495826"/>
          </a:xfrm>
          <a:prstGeom prst="rect">
            <a:avLst/>
          </a:prstGeom>
        </p:spPr>
        <p:txBody>
          <a:bodyPr vert="horz" lIns="90910" tIns="45455" rIns="90910" bIns="45455" rtlCol="0"/>
          <a:lstStyle>
            <a:lvl1pPr algn="r">
              <a:defRPr sz="1200"/>
            </a:lvl1pPr>
          </a:lstStyle>
          <a:p>
            <a:fld id="{F7BA2D13-EC66-434A-88DB-AB6455030E7B}" type="datetimeFigureOut">
              <a:rPr lang="en-US" smtClean="0"/>
              <a:t>11/28/2023</a:t>
            </a:fld>
            <a:endParaRPr lang="en-US" dirty="0"/>
          </a:p>
        </p:txBody>
      </p:sp>
      <p:sp>
        <p:nvSpPr>
          <p:cNvPr id="4" name="Footer Placeholder 3"/>
          <p:cNvSpPr>
            <a:spLocks noGrp="1"/>
          </p:cNvSpPr>
          <p:nvPr>
            <p:ph type="ftr" sz="quarter" idx="2"/>
          </p:nvPr>
        </p:nvSpPr>
        <p:spPr>
          <a:xfrm>
            <a:off x="0" y="9386365"/>
            <a:ext cx="2922958" cy="495825"/>
          </a:xfrm>
          <a:prstGeom prst="rect">
            <a:avLst/>
          </a:prstGeom>
        </p:spPr>
        <p:txBody>
          <a:bodyPr vert="horz" lIns="90910" tIns="45455" rIns="90910" bIns="4545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20770" y="9386365"/>
            <a:ext cx="2922958" cy="495825"/>
          </a:xfrm>
          <a:prstGeom prst="rect">
            <a:avLst/>
          </a:prstGeom>
        </p:spPr>
        <p:txBody>
          <a:bodyPr vert="horz" lIns="90910" tIns="45455" rIns="90910" bIns="45455" rtlCol="0" anchor="b"/>
          <a:lstStyle>
            <a:lvl1pPr algn="r">
              <a:defRPr sz="1200"/>
            </a:lvl1pPr>
          </a:lstStyle>
          <a:p>
            <a:fld id="{4066E828-8453-4D8F-8597-B6D3CA704546}" type="slidenum">
              <a:rPr lang="en-US" smtClean="0"/>
              <a:t>‹#›</a:t>
            </a:fld>
            <a:endParaRPr lang="en-US" dirty="0"/>
          </a:p>
        </p:txBody>
      </p:sp>
    </p:spTree>
    <p:extLst>
      <p:ext uri="{BB962C8B-B14F-4D97-AF65-F5344CB8AC3E}">
        <p14:creationId xmlns:p14="http://schemas.microsoft.com/office/powerpoint/2010/main" val="1243339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2958" cy="494109"/>
          </a:xfrm>
          <a:prstGeom prst="rect">
            <a:avLst/>
          </a:prstGeom>
        </p:spPr>
        <p:txBody>
          <a:bodyPr vert="horz" lIns="90910" tIns="45455" rIns="90910" bIns="45455" rtlCol="0"/>
          <a:lstStyle>
            <a:lvl1pPr algn="l">
              <a:defRPr sz="1200"/>
            </a:lvl1pPr>
          </a:lstStyle>
          <a:p>
            <a:endParaRPr lang="en-AU" dirty="0"/>
          </a:p>
        </p:txBody>
      </p:sp>
      <p:sp>
        <p:nvSpPr>
          <p:cNvPr id="3" name="Date Placeholder 2"/>
          <p:cNvSpPr>
            <a:spLocks noGrp="1"/>
          </p:cNvSpPr>
          <p:nvPr>
            <p:ph type="dt" idx="1"/>
          </p:nvPr>
        </p:nvSpPr>
        <p:spPr>
          <a:xfrm>
            <a:off x="3820770" y="0"/>
            <a:ext cx="2922958" cy="494109"/>
          </a:xfrm>
          <a:prstGeom prst="rect">
            <a:avLst/>
          </a:prstGeom>
        </p:spPr>
        <p:txBody>
          <a:bodyPr vert="horz" lIns="90910" tIns="45455" rIns="90910" bIns="45455" rtlCol="0"/>
          <a:lstStyle>
            <a:lvl1pPr algn="r">
              <a:defRPr sz="1200"/>
            </a:lvl1pPr>
          </a:lstStyle>
          <a:p>
            <a:fld id="{04161FF3-F6C9-4C54-A4C7-AE170952387E}" type="datetimeFigureOut">
              <a:rPr lang="en-AU" smtClean="0"/>
              <a:pPr/>
              <a:t>28/11/2023</a:t>
            </a:fld>
            <a:endParaRPr lang="en-AU" dirty="0"/>
          </a:p>
        </p:txBody>
      </p:sp>
      <p:sp>
        <p:nvSpPr>
          <p:cNvPr id="4" name="Slide Image Placeholder 3"/>
          <p:cNvSpPr>
            <a:spLocks noGrp="1" noRot="1" noChangeAspect="1"/>
          </p:cNvSpPr>
          <p:nvPr>
            <p:ph type="sldImg" idx="2"/>
          </p:nvPr>
        </p:nvSpPr>
        <p:spPr>
          <a:xfrm>
            <a:off x="903288" y="741363"/>
            <a:ext cx="4938712" cy="3705225"/>
          </a:xfrm>
          <a:prstGeom prst="rect">
            <a:avLst/>
          </a:prstGeom>
          <a:noFill/>
          <a:ln w="12700">
            <a:solidFill>
              <a:prstClr val="black"/>
            </a:solidFill>
          </a:ln>
        </p:spPr>
        <p:txBody>
          <a:bodyPr vert="horz" lIns="90910" tIns="45455" rIns="90910" bIns="45455" rtlCol="0" anchor="ctr"/>
          <a:lstStyle/>
          <a:p>
            <a:endParaRPr lang="en-AU" dirty="0"/>
          </a:p>
        </p:txBody>
      </p:sp>
      <p:sp>
        <p:nvSpPr>
          <p:cNvPr id="5" name="Notes Placeholder 4"/>
          <p:cNvSpPr>
            <a:spLocks noGrp="1"/>
          </p:cNvSpPr>
          <p:nvPr>
            <p:ph type="body" sz="quarter" idx="3"/>
          </p:nvPr>
        </p:nvSpPr>
        <p:spPr>
          <a:xfrm>
            <a:off x="674529" y="4694039"/>
            <a:ext cx="5396230" cy="4446985"/>
          </a:xfrm>
          <a:prstGeom prst="rect">
            <a:avLst/>
          </a:prstGeom>
        </p:spPr>
        <p:txBody>
          <a:bodyPr vert="horz" lIns="90910" tIns="45455" rIns="90910" bIns="454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86363"/>
            <a:ext cx="2922958" cy="494109"/>
          </a:xfrm>
          <a:prstGeom prst="rect">
            <a:avLst/>
          </a:prstGeom>
        </p:spPr>
        <p:txBody>
          <a:bodyPr vert="horz" lIns="90910" tIns="45455" rIns="90910" bIns="45455"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20770" y="9386363"/>
            <a:ext cx="2922958" cy="494109"/>
          </a:xfrm>
          <a:prstGeom prst="rect">
            <a:avLst/>
          </a:prstGeom>
        </p:spPr>
        <p:txBody>
          <a:bodyPr vert="horz" lIns="90910" tIns="45455" rIns="90910" bIns="45455" rtlCol="0" anchor="b"/>
          <a:lstStyle>
            <a:lvl1pPr algn="r">
              <a:defRPr sz="1200"/>
            </a:lvl1pPr>
          </a:lstStyle>
          <a:p>
            <a:fld id="{A2627FF8-9627-4600-A934-970CA38F46A9}" type="slidenum">
              <a:rPr lang="en-AU" smtClean="0"/>
              <a:pPr/>
              <a:t>‹#›</a:t>
            </a:fld>
            <a:endParaRPr lang="en-AU" dirty="0"/>
          </a:p>
        </p:txBody>
      </p:sp>
    </p:spTree>
    <p:extLst>
      <p:ext uri="{BB962C8B-B14F-4D97-AF65-F5344CB8AC3E}">
        <p14:creationId xmlns:p14="http://schemas.microsoft.com/office/powerpoint/2010/main" val="3999186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626E2F-8133-4537-99FB-0B1F11C2DB6D}" type="slidenum">
              <a:rPr lang="en-AU" smtClean="0"/>
              <a:pPr/>
              <a:t>1</a:t>
            </a:fld>
            <a:endParaRPr lang="en-AU" dirty="0"/>
          </a:p>
        </p:txBody>
      </p:sp>
    </p:spTree>
    <p:extLst>
      <p:ext uri="{BB962C8B-B14F-4D97-AF65-F5344CB8AC3E}">
        <p14:creationId xmlns:p14="http://schemas.microsoft.com/office/powerpoint/2010/main" val="620154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5"/>
          <p:cNvSpPr/>
          <p:nvPr/>
        </p:nvSpPr>
        <p:spPr>
          <a:xfrm>
            <a:off x="914400" y="1449388"/>
            <a:ext cx="81692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6"/>
          <p:cNvSpPr/>
          <p:nvPr/>
        </p:nvSpPr>
        <p:spPr>
          <a:xfrm>
            <a:off x="914400" y="1371600"/>
            <a:ext cx="8169275" cy="1460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0" name="Rectangle 9"/>
          <p:cNvSpPr/>
          <p:nvPr/>
        </p:nvSpPr>
        <p:spPr>
          <a:xfrm>
            <a:off x="914400" y="2971800"/>
            <a:ext cx="8169275" cy="11588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pic>
        <p:nvPicPr>
          <p:cNvPr id="11" name="Picture 10"/>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2" name="TextBox 11"/>
          <p:cNvSpPr txBox="1"/>
          <p:nvPr/>
        </p:nvSpPr>
        <p:spPr>
          <a:xfrm rot="16200000">
            <a:off x="-2420143" y="3426618"/>
            <a:ext cx="5791200" cy="461963"/>
          </a:xfrm>
          <a:prstGeom prst="rect">
            <a:avLst/>
          </a:prstGeom>
          <a:noFill/>
        </p:spPr>
        <p:txBody>
          <a:bodyPr>
            <a:spAutoFit/>
          </a:bodyPr>
          <a:lstStyle/>
          <a:p>
            <a:pPr algn="ctr" fontAlgn="base">
              <a:spcBef>
                <a:spcPct val="0"/>
              </a:spcBef>
              <a:spcAft>
                <a:spcPct val="0"/>
              </a:spcAft>
              <a:defRPr/>
            </a:pPr>
            <a:r>
              <a:rPr lang="en-AU" sz="2400" dirty="0">
                <a:solidFill>
                  <a:srgbClr val="000000"/>
                </a:solidFill>
                <a:latin typeface="Lucida Calligraphy" pitchFamily="66" charset="0"/>
              </a:rPr>
              <a:t>“Rise Up, Step Up, Speak Up”</a:t>
            </a:r>
            <a:endParaRPr lang="en-GB" sz="2400" dirty="0">
              <a:solidFill>
                <a:srgbClr val="000000"/>
              </a:solidFill>
              <a:latin typeface="Lucida Calligraphy" pitchFamily="66" charset="0"/>
            </a:endParaRPr>
          </a:p>
        </p:txBody>
      </p:sp>
      <p:sp>
        <p:nvSpPr>
          <p:cNvPr id="13" name="Rectangle 12"/>
          <p:cNvSpPr/>
          <p:nvPr/>
        </p:nvSpPr>
        <p:spPr>
          <a:xfrm>
            <a:off x="4343400" y="6172200"/>
            <a:ext cx="4572000" cy="461963"/>
          </a:xfrm>
          <a:prstGeom prst="rect">
            <a:avLst/>
          </a:prstGeom>
        </p:spPr>
        <p:txBody>
          <a:bodyPr>
            <a:spAutoFit/>
          </a:bodyPr>
          <a:lstStyle/>
          <a:p>
            <a:pPr algn="r" fontAlgn="base">
              <a:spcBef>
                <a:spcPct val="0"/>
              </a:spcBef>
              <a:spcAft>
                <a:spcPct val="0"/>
              </a:spcAft>
              <a:defRPr/>
            </a:pPr>
            <a:r>
              <a:rPr lang="en-AU" sz="2400" dirty="0">
                <a:solidFill>
                  <a:srgbClr val="696464"/>
                </a:solidFill>
                <a:latin typeface="Plantagenet Cherokee" pitchFamily="18" charset="0"/>
              </a:rPr>
              <a:t>www.dpm.gov.pg</a:t>
            </a:r>
            <a:endParaRPr lang="en-AU" sz="2000" dirty="0">
              <a:solidFill>
                <a:srgbClr val="696464"/>
              </a:solidFill>
              <a:latin typeface="Plantagenet Cherokee" pitchFamily="18" charset="0"/>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8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1505930"/>
            <a:ext cx="7772400" cy="1470025"/>
          </a:xfrm>
        </p:spPr>
        <p:txBody>
          <a:bodyPr anchor="ctr"/>
          <a:lstStyle>
            <a:lvl1pPr algn="ctr">
              <a:defRPr lang="en-US" dirty="0">
                <a:solidFill>
                  <a:srgbClr val="FFFFFF"/>
                </a:solidFill>
              </a:defRPr>
            </a:lvl1pPr>
          </a:lstStyle>
          <a:p>
            <a:r>
              <a:rPr lang="en-US"/>
              <a:t>Click to edit Master title style</a:t>
            </a:r>
          </a:p>
        </p:txBody>
      </p:sp>
      <p:sp>
        <p:nvSpPr>
          <p:cNvPr id="14" name="Slide Number Placeholder 28"/>
          <p:cNvSpPr>
            <a:spLocks noGrp="1"/>
          </p:cNvSpPr>
          <p:nvPr>
            <p:ph type="sldNum" sz="quarter" idx="10"/>
          </p:nvPr>
        </p:nvSpPr>
        <p:spPr>
          <a:xfrm>
            <a:off x="146050" y="6210300"/>
            <a:ext cx="457200" cy="457200"/>
          </a:xfrm>
          <a:prstGeom prst="ellipse">
            <a:avLst/>
          </a:prstGeom>
        </p:spPr>
        <p:txBody>
          <a:bodyPr/>
          <a:lstStyle>
            <a:lvl1pPr>
              <a:defRPr sz="1400">
                <a:solidFill>
                  <a:srgbClr val="FFFFFF"/>
                </a:solidFill>
              </a:defRPr>
            </a:lvl1pPr>
          </a:lstStyle>
          <a:p>
            <a:pPr fontAlgn="base">
              <a:spcBef>
                <a:spcPct val="0"/>
              </a:spcBef>
              <a:spcAft>
                <a:spcPct val="0"/>
              </a:spcAft>
              <a:defRPr/>
            </a:pPr>
            <a:fld id="{C6C2D5C3-59E6-47B0-B097-4E91E884FB2B}" type="slidenum">
              <a:rPr lang="en-GB">
                <a:latin typeface="Arial" charset="0"/>
              </a:rPr>
              <a:pPr fontAlgn="base">
                <a:spcBef>
                  <a:spcPct val="0"/>
                </a:spcBef>
                <a:spcAft>
                  <a:spcPct val="0"/>
                </a:spcAft>
                <a:defRPr/>
              </a:pPr>
              <a:t>‹#›</a:t>
            </a:fld>
            <a:endParaRPr lang="en-GB" dirty="0">
              <a:latin typeface="Arial" charset="0"/>
            </a:endParaRPr>
          </a:p>
        </p:txBody>
      </p:sp>
    </p:spTree>
    <p:extLst>
      <p:ext uri="{BB962C8B-B14F-4D97-AF65-F5344CB8AC3E}">
        <p14:creationId xmlns:p14="http://schemas.microsoft.com/office/powerpoint/2010/main" val="296175728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6296C904-0B74-4E08-B0D8-B8D460330BF1}"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C9D5EDC9-95BF-49CD-BBFB-2DDD8A7AFF51}"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47984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A39E3B3B-5DF8-4A22-9AC0-F7519F748587}"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5"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6"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574BDE52-F566-47E4-A038-52E8DC86865C}"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187497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143000"/>
            <a:ext cx="80010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a:xfrm>
            <a:off x="914400" y="6324600"/>
            <a:ext cx="8229600" cy="342900"/>
          </a:xfrm>
          <a:prstGeom prst="rect">
            <a:avLst/>
          </a:prstGeom>
        </p:spPr>
        <p:txBody>
          <a:bodyPr/>
          <a:lstStyle>
            <a:lvl1pPr>
              <a:defRPr/>
            </a:lvl1pPr>
          </a:lstStyle>
          <a:p>
            <a:pPr fontAlgn="base">
              <a:spcBef>
                <a:spcPct val="0"/>
              </a:spcBef>
              <a:spcAft>
                <a:spcPct val="0"/>
              </a:spcAft>
              <a:defRPr/>
            </a:pPr>
            <a:fld id="{FAE58A8E-548B-4C4A-9709-F81C04E88348}" type="datetime1">
              <a:rPr lang="en-GB">
                <a:solidFill>
                  <a:prstClr val="black"/>
                </a:solidFill>
                <a:latin typeface="Arial" charset="0"/>
              </a:rPr>
              <a:pPr fontAlgn="base">
                <a:spcBef>
                  <a:spcPct val="0"/>
                </a:spcBef>
                <a:spcAft>
                  <a:spcPct val="0"/>
                </a:spcAft>
                <a:defRPr/>
              </a:pPr>
              <a:t>28/11/2023</a:t>
            </a:fld>
            <a:endParaRPr lang="en-GB" dirty="0">
              <a:solidFill>
                <a:prstClr val="black"/>
              </a:solidFill>
              <a:latin typeface="Arial" charset="0"/>
            </a:endParaRPr>
          </a:p>
        </p:txBody>
      </p:sp>
    </p:spTree>
    <p:extLst>
      <p:ext uri="{BB962C8B-B14F-4D97-AF65-F5344CB8AC3E}">
        <p14:creationId xmlns:p14="http://schemas.microsoft.com/office/powerpoint/2010/main" val="1613544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2"/>
            <a:ext cx="1014412" cy="1895475"/>
          </a:xfrm>
          <a:custGeom>
            <a:avLst/>
            <a:gdLst>
              <a:gd name="T0" fmla="*/ 0 w 638"/>
              <a:gd name="T1" fmla="*/ 0 h 1194"/>
              <a:gd name="T2" fmla="*/ 38 w 638"/>
              <a:gd name="T3" fmla="*/ 110 h 1194"/>
              <a:gd name="T4" fmla="*/ 78 w 638"/>
              <a:gd name="T5" fmla="*/ 216 h 1194"/>
              <a:gd name="T6" fmla="*/ 106 w 638"/>
              <a:gd name="T7" fmla="*/ 304 h 1194"/>
              <a:gd name="T8" fmla="*/ 136 w 638"/>
              <a:gd name="T9" fmla="*/ 398 h 1194"/>
              <a:gd name="T10" fmla="*/ 164 w 638"/>
              <a:gd name="T11" fmla="*/ 506 h 1194"/>
              <a:gd name="T12" fmla="*/ 206 w 638"/>
              <a:gd name="T13" fmla="*/ 672 h 1194"/>
              <a:gd name="T14" fmla="*/ 236 w 638"/>
              <a:gd name="T15" fmla="*/ 788 h 1194"/>
              <a:gd name="T16" fmla="*/ 272 w 638"/>
              <a:gd name="T17" fmla="*/ 990 h 1194"/>
              <a:gd name="T18" fmla="*/ 286 w 638"/>
              <a:gd name="T19" fmla="*/ 1086 h 1194"/>
              <a:gd name="T20" fmla="*/ 302 w 638"/>
              <a:gd name="T21" fmla="*/ 1194 h 1194"/>
              <a:gd name="T22" fmla="*/ 638 w 638"/>
              <a:gd name="T23" fmla="*/ 1194 h 1194"/>
              <a:gd name="T24" fmla="*/ 624 w 638"/>
              <a:gd name="T25" fmla="*/ 1142 h 1194"/>
              <a:gd name="T26" fmla="*/ 598 w 638"/>
              <a:gd name="T27" fmla="*/ 1060 h 1194"/>
              <a:gd name="T28" fmla="*/ 572 w 638"/>
              <a:gd name="T29" fmla="*/ 980 h 1194"/>
              <a:gd name="T30" fmla="*/ 548 w 638"/>
              <a:gd name="T31" fmla="*/ 912 h 1194"/>
              <a:gd name="T32" fmla="*/ 494 w 638"/>
              <a:gd name="T33" fmla="*/ 784 h 1194"/>
              <a:gd name="T34" fmla="*/ 456 w 638"/>
              <a:gd name="T35" fmla="*/ 698 h 1194"/>
              <a:gd name="T36" fmla="*/ 424 w 638"/>
              <a:gd name="T37" fmla="*/ 626 h 1194"/>
              <a:gd name="T38" fmla="*/ 378 w 638"/>
              <a:gd name="T39" fmla="*/ 532 h 1194"/>
              <a:gd name="T40" fmla="*/ 340 w 638"/>
              <a:gd name="T41" fmla="*/ 470 h 1194"/>
              <a:gd name="T42" fmla="*/ 306 w 638"/>
              <a:gd name="T43" fmla="*/ 414 h 1194"/>
              <a:gd name="T44" fmla="*/ 268 w 638"/>
              <a:gd name="T45" fmla="*/ 342 h 1194"/>
              <a:gd name="T46" fmla="*/ 228 w 638"/>
              <a:gd name="T47" fmla="*/ 286 h 1194"/>
              <a:gd name="T48" fmla="*/ 174 w 638"/>
              <a:gd name="T49" fmla="*/ 210 h 1194"/>
              <a:gd name="T50" fmla="*/ 122 w 638"/>
              <a:gd name="T51" fmla="*/ 140 h 1194"/>
              <a:gd name="T52" fmla="*/ 58 w 638"/>
              <a:gd name="T53" fmla="*/ 52 h 1194"/>
              <a:gd name="T54" fmla="*/ 30 w 638"/>
              <a:gd name="T55" fmla="*/ 2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200" dirty="0"/>
          </a:p>
        </p:txBody>
      </p:sp>
      <p:sp>
        <p:nvSpPr>
          <p:cNvPr id="7" name="Freeform 1683"/>
          <p:cNvSpPr>
            <a:spLocks/>
          </p:cNvSpPr>
          <p:nvPr/>
        </p:nvSpPr>
        <p:spPr bwMode="auto">
          <a:xfrm flipH="1">
            <a:off x="7410450" y="3175"/>
            <a:ext cx="712788" cy="584200"/>
          </a:xfrm>
          <a:custGeom>
            <a:avLst/>
            <a:gdLst>
              <a:gd name="T0" fmla="*/ 448 w 448"/>
              <a:gd name="T1" fmla="*/ 372 h 372"/>
              <a:gd name="T2" fmla="*/ 388 w 448"/>
              <a:gd name="T3" fmla="*/ 302 h 372"/>
              <a:gd name="T4" fmla="*/ 280 w 448"/>
              <a:gd name="T5" fmla="*/ 208 h 372"/>
              <a:gd name="T6" fmla="*/ 210 w 448"/>
              <a:gd name="T7" fmla="*/ 142 h 372"/>
              <a:gd name="T8" fmla="*/ 140 w 448"/>
              <a:gd name="T9" fmla="*/ 94 h 372"/>
              <a:gd name="T10" fmla="*/ 64 w 448"/>
              <a:gd name="T11" fmla="*/ 44 h 372"/>
              <a:gd name="T12" fmla="*/ 0 w 448"/>
              <a:gd name="T13" fmla="*/ 0 h 372"/>
              <a:gd name="T14" fmla="*/ 280 w 448"/>
              <a:gd name="T15" fmla="*/ 0 h 372"/>
              <a:gd name="T16" fmla="*/ 300 w 448"/>
              <a:gd name="T17" fmla="*/ 36 h 372"/>
              <a:gd name="T18" fmla="*/ 324 w 448"/>
              <a:gd name="T19" fmla="*/ 82 h 372"/>
              <a:gd name="T20" fmla="*/ 346 w 448"/>
              <a:gd name="T21" fmla="*/ 134 h 372"/>
              <a:gd name="T22" fmla="*/ 378 w 448"/>
              <a:gd name="T23" fmla="*/ 206 h 372"/>
              <a:gd name="T24" fmla="*/ 408 w 448"/>
              <a:gd name="T25" fmla="*/ 264 h 372"/>
              <a:gd name="T26" fmla="*/ 434 w 448"/>
              <a:gd name="T27" fmla="*/ 334 h 372"/>
              <a:gd name="T28" fmla="*/ 448 w 448"/>
              <a:gd name="T29" fmla="*/ 372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200" dirty="0"/>
          </a:p>
        </p:txBody>
      </p:sp>
      <p:sp>
        <p:nvSpPr>
          <p:cNvPr id="324" name="Title 323"/>
          <p:cNvSpPr>
            <a:spLocks noGrp="1"/>
          </p:cNvSpPr>
          <p:nvPr>
            <p:ph type="title"/>
          </p:nvPr>
        </p:nvSpPr>
        <p:spPr>
          <a:xfrm>
            <a:off x="356935"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5"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418338">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5" y="1025408"/>
            <a:ext cx="8435473" cy="517408"/>
          </a:xfrm>
        </p:spPr>
        <p:txBody>
          <a:bodyPr>
            <a:normAutofit/>
          </a:bodyPr>
          <a:lstStyle>
            <a:lvl1pPr algn="l">
              <a:lnSpc>
                <a:spcPct val="100000"/>
              </a:lnSpc>
              <a:spcBef>
                <a:spcPts val="0"/>
              </a:spcBef>
              <a:defRPr sz="1200" b="0" cap="none" baseline="0">
                <a:solidFill>
                  <a:schemeClr val="tx1"/>
                </a:solidFill>
              </a:defRPr>
            </a:lvl1pPr>
            <a:lvl2pPr>
              <a:defRPr sz="1200" cap="all">
                <a:solidFill>
                  <a:schemeClr val="tx2">
                    <a:lumMod val="50000"/>
                    <a:lumOff val="50000"/>
                  </a:schemeClr>
                </a:solidFill>
              </a:defRPr>
            </a:lvl2pPr>
            <a:lvl3pPr>
              <a:defRPr sz="1200" cap="all">
                <a:solidFill>
                  <a:schemeClr val="tx2">
                    <a:lumMod val="50000"/>
                    <a:lumOff val="50000"/>
                  </a:schemeClr>
                </a:solidFill>
              </a:defRPr>
            </a:lvl3pPr>
            <a:lvl4pPr>
              <a:defRPr sz="1200" cap="all">
                <a:solidFill>
                  <a:schemeClr val="tx2">
                    <a:lumMod val="50000"/>
                    <a:lumOff val="50000"/>
                  </a:schemeClr>
                </a:solidFill>
              </a:defRPr>
            </a:lvl4pPr>
            <a:lvl5pPr>
              <a:defRPr sz="1200" cap="all">
                <a:solidFill>
                  <a:schemeClr val="tx2">
                    <a:lumMod val="50000"/>
                    <a:lumOff val="50000"/>
                  </a:schemeClr>
                </a:solidFill>
              </a:defRPr>
            </a:lvl5pPr>
          </a:lstStyle>
          <a:p>
            <a:pPr lvl="0"/>
            <a:r>
              <a:rPr lang="en-US"/>
              <a:t>Click to edit Master text styles</a:t>
            </a:r>
          </a:p>
        </p:txBody>
      </p:sp>
      <p:sp>
        <p:nvSpPr>
          <p:cNvPr id="8" name="Footer Placeholder 8"/>
          <p:cNvSpPr>
            <a:spLocks noGrp="1"/>
          </p:cNvSpPr>
          <p:nvPr>
            <p:ph type="ftr" sz="quarter" idx="15"/>
          </p:nvPr>
        </p:nvSpPr>
        <p:spPr/>
        <p:txBody>
          <a:bodyPr/>
          <a:lstStyle>
            <a:lvl1pPr>
              <a:defRPr/>
            </a:lvl1pPr>
          </a:lstStyle>
          <a:p>
            <a:pPr>
              <a:defRPr/>
            </a:pPr>
            <a:r>
              <a:rPr lang="en-US" dirty="0"/>
              <a:t>Footer</a:t>
            </a:r>
          </a:p>
        </p:txBody>
      </p:sp>
      <p:sp>
        <p:nvSpPr>
          <p:cNvPr id="9" name="Slide Number Placeholder 9"/>
          <p:cNvSpPr>
            <a:spLocks noGrp="1"/>
          </p:cNvSpPr>
          <p:nvPr>
            <p:ph type="sldNum" sz="quarter" idx="16"/>
          </p:nvPr>
        </p:nvSpPr>
        <p:spPr/>
        <p:txBody>
          <a:bodyPr/>
          <a:lstStyle>
            <a:lvl1pPr>
              <a:defRPr/>
            </a:lvl1pPr>
          </a:lstStyle>
          <a:p>
            <a:pPr>
              <a:defRPr/>
            </a:pPr>
            <a:fld id="{AC6918F1-013C-3B41-B438-3FC23AE652E7}" type="slidenum">
              <a:rPr lang="en-US"/>
              <a:pPr>
                <a:defRPr/>
              </a:pPr>
              <a:t>‹#›</a:t>
            </a:fld>
            <a:endParaRPr lang="en-US" dirty="0"/>
          </a:p>
        </p:txBody>
      </p:sp>
    </p:spTree>
    <p:extLst>
      <p:ext uri="{BB962C8B-B14F-4D97-AF65-F5344CB8AC3E}">
        <p14:creationId xmlns:p14="http://schemas.microsoft.com/office/powerpoint/2010/main" val="40645393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325682"/>
            <a:ext cx="3010890" cy="5597136"/>
          </a:xfrm>
        </p:spPr>
        <p:txBody>
          <a:bodyPr anchor="ctr"/>
          <a:lstStyle>
            <a:lvl1pPr algn="l">
              <a:defRPr sz="1800" b="0" i="0" cap="all" baseline="0">
                <a:solidFill>
                  <a:srgbClr val="021F43"/>
                </a:solidFill>
                <a:latin typeface="+mn-lt"/>
                <a:cs typeface="Andes ExtraLight"/>
              </a:defRPr>
            </a:lvl1pPr>
            <a:lvl2pPr algn="l">
              <a:defRPr sz="1800" b="0" i="0" cap="all">
                <a:solidFill>
                  <a:schemeClr val="tx2">
                    <a:lumMod val="50000"/>
                    <a:lumOff val="50000"/>
                  </a:schemeClr>
                </a:solidFill>
                <a:latin typeface="+mn-lt"/>
                <a:cs typeface="Andes ExtraLight"/>
              </a:defRPr>
            </a:lvl2pPr>
            <a:lvl3pPr algn="l">
              <a:defRPr sz="1800" b="0" i="0" cap="all">
                <a:solidFill>
                  <a:schemeClr val="tx2">
                    <a:lumMod val="50000"/>
                    <a:lumOff val="50000"/>
                  </a:schemeClr>
                </a:solidFill>
                <a:latin typeface="+mn-lt"/>
                <a:cs typeface="Andes ExtraLight"/>
              </a:defRPr>
            </a:lvl3pPr>
            <a:lvl4pPr algn="l">
              <a:defRPr sz="1800" b="0" i="0" cap="all">
                <a:solidFill>
                  <a:schemeClr val="tx2">
                    <a:lumMod val="50000"/>
                    <a:lumOff val="50000"/>
                  </a:schemeClr>
                </a:solidFill>
                <a:latin typeface="+mn-lt"/>
                <a:cs typeface="Andes ExtraLight"/>
              </a:defRPr>
            </a:lvl4pPr>
            <a:lvl5pPr algn="l">
              <a:defRPr sz="1800" b="0" i="0" cap="all">
                <a:solidFill>
                  <a:schemeClr val="tx2">
                    <a:lumMod val="50000"/>
                    <a:lumOff val="50000"/>
                  </a:schemeClr>
                </a:solidFill>
                <a:latin typeface="+mn-lt"/>
                <a:cs typeface="Andes ExtraLight"/>
              </a:defRPr>
            </a:lvl5pPr>
            <a:lvl6pPr>
              <a:defRPr sz="1350"/>
            </a:lvl6pPr>
            <a:lvl7pPr>
              <a:defRPr sz="1350"/>
            </a:lvl7pPr>
            <a:lvl8pPr>
              <a:defRPr sz="1350"/>
            </a:lvl8pPr>
            <a:lvl9pPr>
              <a:defRPr sz="1350"/>
            </a:lvl9pPr>
          </a:lstStyle>
          <a:p>
            <a:pPr lvl="0"/>
            <a:r>
              <a:rPr lang="en-US"/>
              <a:t>Click to edit Master text styles</a:t>
            </a:r>
          </a:p>
        </p:txBody>
      </p:sp>
      <p:sp>
        <p:nvSpPr>
          <p:cNvPr id="4" name="Content Placeholder 3"/>
          <p:cNvSpPr>
            <a:spLocks noGrp="1"/>
          </p:cNvSpPr>
          <p:nvPr>
            <p:ph sz="half" idx="2"/>
          </p:nvPr>
        </p:nvSpPr>
        <p:spPr>
          <a:xfrm>
            <a:off x="3683001" y="314476"/>
            <a:ext cx="5207000" cy="5573706"/>
          </a:xfrm>
        </p:spPr>
        <p:txBody>
          <a:bodyPr anchor="ctr"/>
          <a:lstStyle>
            <a:lvl1pPr>
              <a:defRPr sz="1200">
                <a:solidFill>
                  <a:schemeClr val="tx2">
                    <a:lumMod val="50000"/>
                    <a:lumOff val="50000"/>
                  </a:schemeClr>
                </a:solidFill>
              </a:defRPr>
            </a:lvl1pPr>
            <a:lvl2pPr>
              <a:buClr>
                <a:schemeClr val="tx2">
                  <a:lumMod val="50000"/>
                  <a:lumOff val="50000"/>
                </a:schemeClr>
              </a:buClr>
              <a:defRPr sz="1200">
                <a:solidFill>
                  <a:schemeClr val="tx2">
                    <a:lumMod val="50000"/>
                    <a:lumOff val="50000"/>
                  </a:schemeClr>
                </a:solidFill>
              </a:defRPr>
            </a:lvl2pPr>
            <a:lvl3pPr marL="418338">
              <a:buClr>
                <a:schemeClr val="tx2">
                  <a:lumMod val="50000"/>
                  <a:lumOff val="50000"/>
                </a:schemeClr>
              </a:buClr>
              <a:defRPr sz="1200">
                <a:solidFill>
                  <a:schemeClr val="tx2">
                    <a:lumMod val="50000"/>
                    <a:lumOff val="50000"/>
                  </a:schemeClr>
                </a:solidFill>
              </a:defRPr>
            </a:lvl3pPr>
            <a:lvl4pPr>
              <a:buClr>
                <a:schemeClr val="tx2">
                  <a:lumMod val="50000"/>
                  <a:lumOff val="50000"/>
                </a:schemeClr>
              </a:buClr>
              <a:defRPr sz="1200">
                <a:solidFill>
                  <a:schemeClr val="tx2">
                    <a:lumMod val="50000"/>
                    <a:lumOff val="50000"/>
                  </a:schemeClr>
                </a:solidFill>
              </a:defRPr>
            </a:lvl4pPr>
            <a:lvl5pPr>
              <a:buClr>
                <a:schemeClr val="tx2">
                  <a:lumMod val="50000"/>
                  <a:lumOff val="50000"/>
                </a:schemeClr>
              </a:buClr>
              <a:defRPr sz="1200">
                <a:solidFill>
                  <a:schemeClr val="tx2">
                    <a:lumMod val="50000"/>
                    <a:lumOff val="50000"/>
                  </a:schemeClr>
                </a:solidFill>
              </a:defRPr>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7E99E127-B191-F34B-865C-58F6531A5A5B}" type="slidenum">
              <a:rPr lang="en-US"/>
              <a:pPr>
                <a:defRPr/>
              </a:pPr>
              <a:t>‹#›</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Footer</a:t>
            </a:r>
          </a:p>
        </p:txBody>
      </p:sp>
    </p:spTree>
    <p:extLst>
      <p:ext uri="{BB962C8B-B14F-4D97-AF65-F5344CB8AC3E}">
        <p14:creationId xmlns:p14="http://schemas.microsoft.com/office/powerpoint/2010/main" val="185137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PM GO Rollout">
    <p:spTree>
      <p:nvGrpSpPr>
        <p:cNvPr id="1" name=""/>
        <p:cNvGrpSpPr/>
        <p:nvPr/>
      </p:nvGrpSpPr>
      <p:grpSpPr>
        <a:xfrm>
          <a:off x="0" y="0"/>
          <a:ext cx="0" cy="0"/>
          <a:chOff x="0" y="0"/>
          <a:chExt cx="0" cy="0"/>
        </a:xfrm>
      </p:grpSpPr>
      <p:pic>
        <p:nvPicPr>
          <p:cNvPr id="4" name="Picture 3"/>
          <p:cNvPicPr/>
          <p:nvPr/>
        </p:nvPicPr>
        <p:blipFill>
          <a:blip r:embed="rId2"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8" name="Content Placeholder 7"/>
          <p:cNvSpPr>
            <a:spLocks noGrp="1"/>
          </p:cNvSpPr>
          <p:nvPr>
            <p:ph sz="quarter" idx="1"/>
          </p:nvPr>
        </p:nvSpPr>
        <p:spPr>
          <a:xfrm>
            <a:off x="990600" y="1066800"/>
            <a:ext cx="7924800" cy="4876800"/>
          </a:xfrm>
        </p:spPr>
        <p:txBody>
          <a:bodyPr/>
          <a:lstStyle>
            <a:lvl1pPr>
              <a:defRPr baseline="0">
                <a:latin typeface="Calibri" pitchFamily="34" charset="0"/>
              </a:defRPr>
            </a:lvl1pPr>
            <a:lvl2pPr>
              <a:buFont typeface="Courier New" pitchFamily="49" charset="0"/>
              <a:buChar char="o"/>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endParaRPr lang="en-GB"/>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l" eaLnBrk="1" fontAlgn="auto" latinLnBrk="0" hangingPunct="1">
              <a:spcBef>
                <a:spcPts val="0"/>
              </a:spcBef>
              <a:spcAft>
                <a:spcPts val="0"/>
              </a:spcAft>
              <a:defRPr kumimoji="0" sz="2000">
                <a:solidFill>
                  <a:schemeClr val="tx2"/>
                </a:solidFill>
                <a:latin typeface="Plantagenet Cherokee" pitchFamily="18" charset="0"/>
              </a:defRPr>
            </a:lvl1pPr>
          </a:lstStyle>
          <a:p>
            <a:pPr>
              <a:defRPr/>
            </a:pPr>
            <a:fld id="{1EF7E063-C4F2-4EEF-A55D-F9A7CC37FD08}" type="datetime1">
              <a:rPr lang="en-GB">
                <a:solidFill>
                  <a:srgbClr val="696464"/>
                </a:solidFill>
              </a:rPr>
              <a:pPr>
                <a:defRPr/>
              </a:pPr>
              <a:t>28/11/2023</a:t>
            </a:fld>
            <a:endParaRPr lang="en-GB" dirty="0">
              <a:solidFill>
                <a:srgbClr val="696464"/>
              </a:solidFill>
            </a:endParaRPr>
          </a:p>
        </p:txBody>
      </p:sp>
    </p:spTree>
    <p:extLst>
      <p:ext uri="{BB962C8B-B14F-4D97-AF65-F5344CB8AC3E}">
        <p14:creationId xmlns:p14="http://schemas.microsoft.com/office/powerpoint/2010/main" val="3088265334"/>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9416BC43-688D-4E82-8338-DE532D948F4E}"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10" name="Footer Placeholder 4"/>
          <p:cNvSpPr>
            <a:spLocks noGrp="1"/>
          </p:cNvSpPr>
          <p:nvPr>
            <p:ph type="ftr" sz="quarter" idx="11"/>
          </p:nvPr>
        </p:nvSpPr>
        <p:spPr>
          <a:xfrm>
            <a:off x="800100" y="6172200"/>
            <a:ext cx="40005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11" name="Slide Number Placeholder 5"/>
          <p:cNvSpPr>
            <a:spLocks noGrp="1"/>
          </p:cNvSpPr>
          <p:nvPr>
            <p:ph type="sldNum" sz="quarter" idx="12"/>
          </p:nvPr>
        </p:nvSpPr>
        <p:spPr>
          <a:xfrm>
            <a:off x="146050" y="6208713"/>
            <a:ext cx="457200" cy="457200"/>
          </a:xfrm>
          <a:prstGeom prst="ellipse">
            <a:avLst/>
          </a:prstGeom>
        </p:spPr>
        <p:txBody>
          <a:bodyPr/>
          <a:lstStyle>
            <a:lvl1pPr>
              <a:defRPr/>
            </a:lvl1pPr>
          </a:lstStyle>
          <a:p>
            <a:pPr fontAlgn="base">
              <a:spcBef>
                <a:spcPct val="0"/>
              </a:spcBef>
              <a:spcAft>
                <a:spcPct val="0"/>
              </a:spcAft>
              <a:defRPr/>
            </a:pPr>
            <a:fld id="{5A7D1C59-7806-4AA0-9ADD-A63C666A554E}"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82952243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CA8A112B-A49F-40FB-ABA9-64637367C25A}"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6"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7"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E731A278-F0BA-433D-AD68-E8FB7558AEEE}"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930547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2ED1B218-2A7F-47CD-8549-4A4D0AF66157}"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8"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9"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F241A9EE-4C2C-4C70-AD12-4746007671C3}"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2570920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248E5D95-E426-4259-A1E9-3385D28000FE}"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4"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5"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B388BCD9-ABFA-4926-8EFD-E508F5C16ECA}"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106248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79BFC6BF-9EDE-4049-84DD-D55B78A1B870}"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3" name="Footer Placeholder 2"/>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4" name="Slide Number Placeholder 22"/>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2DBB9874-E3E8-4C33-86BE-D6C82DF8E587}"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64539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8FA1B3E7-EBBC-43C5-9718-B273BDF1F4B2}"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8" name="Footer Placeholder 5"/>
          <p:cNvSpPr>
            <a:spLocks noGrp="1"/>
          </p:cNvSpPr>
          <p:nvPr>
            <p:ph type="ftr" sz="quarter" idx="11"/>
          </p:nvPr>
        </p:nvSpPr>
        <p:spPr>
          <a:xfrm>
            <a:off x="914400" y="6172200"/>
            <a:ext cx="39624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9" name="Slide Number Placeholder 6"/>
          <p:cNvSpPr>
            <a:spLocks noGrp="1"/>
          </p:cNvSpPr>
          <p:nvPr>
            <p:ph type="sldNum" sz="quarter" idx="12"/>
          </p:nvPr>
        </p:nvSpPr>
        <p:spPr>
          <a:xfrm>
            <a:off x="146050" y="6210300"/>
            <a:ext cx="457200" cy="457200"/>
          </a:xfrm>
          <a:prstGeom prst="ellipse">
            <a:avLst/>
          </a:prstGeom>
        </p:spPr>
        <p:txBody>
          <a:bodyPr/>
          <a:lstStyle>
            <a:lvl1pPr>
              <a:defRPr/>
            </a:lvl1pPr>
          </a:lstStyle>
          <a:p>
            <a:pPr fontAlgn="base">
              <a:spcBef>
                <a:spcPct val="0"/>
              </a:spcBef>
              <a:spcAft>
                <a:spcPct val="0"/>
              </a:spcAft>
              <a:defRPr/>
            </a:pPr>
            <a:fld id="{12697BC8-CA16-418E-8032-D7AAE44FAF9A}"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671471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a:xfrm>
            <a:off x="914400" y="6248400"/>
            <a:ext cx="8229600" cy="419100"/>
          </a:xfrm>
          <a:prstGeom prst="rect">
            <a:avLst/>
          </a:prstGeom>
        </p:spPr>
        <p:txBody>
          <a:bodyPr/>
          <a:lstStyle>
            <a:lvl1pPr algn="r">
              <a:defRPr sz="1400">
                <a:latin typeface="+mn-lt"/>
              </a:defRPr>
            </a:lvl1pPr>
          </a:lstStyle>
          <a:p>
            <a:pPr fontAlgn="base">
              <a:spcBef>
                <a:spcPct val="0"/>
              </a:spcBef>
              <a:spcAft>
                <a:spcPct val="0"/>
              </a:spcAft>
              <a:defRPr/>
            </a:pPr>
            <a:fld id="{44448D4F-1D67-4A11-B28A-EC3664AF663D}" type="datetime1">
              <a:rPr lang="en-GB">
                <a:solidFill>
                  <a:prstClr val="black"/>
                </a:solidFill>
              </a:rPr>
              <a:pPr fontAlgn="base">
                <a:spcBef>
                  <a:spcPct val="0"/>
                </a:spcBef>
                <a:spcAft>
                  <a:spcPct val="0"/>
                </a:spcAft>
                <a:defRPr/>
              </a:pPr>
              <a:t>28/11/2023</a:t>
            </a:fld>
            <a:endParaRPr lang="en-GB" dirty="0">
              <a:solidFill>
                <a:prstClr val="black"/>
              </a:solidFill>
            </a:endParaRPr>
          </a:p>
        </p:txBody>
      </p:sp>
      <p:sp>
        <p:nvSpPr>
          <p:cNvPr id="9" name="Footer Placeholder 5"/>
          <p:cNvSpPr>
            <a:spLocks noGrp="1"/>
          </p:cNvSpPr>
          <p:nvPr>
            <p:ph type="ftr" sz="quarter" idx="11"/>
          </p:nvPr>
        </p:nvSpPr>
        <p:spPr>
          <a:xfrm>
            <a:off x="914400" y="6172200"/>
            <a:ext cx="3886200" cy="457200"/>
          </a:xfrm>
          <a:prstGeom prst="rect">
            <a:avLst/>
          </a:prstGeom>
        </p:spPr>
        <p:txBody>
          <a:bodyPr/>
          <a:lstStyle>
            <a:lvl1pPr>
              <a:defRPr/>
            </a:lvl1pPr>
          </a:lstStyle>
          <a:p>
            <a:pPr fontAlgn="base">
              <a:spcBef>
                <a:spcPct val="0"/>
              </a:spcBef>
              <a:spcAft>
                <a:spcPct val="0"/>
              </a:spcAft>
              <a:defRPr/>
            </a:pPr>
            <a:r>
              <a:rPr lang="en-US" dirty="0">
                <a:solidFill>
                  <a:prstClr val="black"/>
                </a:solidFill>
                <a:latin typeface="Arial" charset="0"/>
              </a:rPr>
              <a:t>Public Service General Order Rollout, 2012</a:t>
            </a:r>
            <a:endParaRPr lang="en-GB" dirty="0">
              <a:solidFill>
                <a:prstClr val="black"/>
              </a:solidFill>
              <a:latin typeface="Arial" charset="0"/>
            </a:endParaRPr>
          </a:p>
        </p:txBody>
      </p:sp>
      <p:sp>
        <p:nvSpPr>
          <p:cNvPr id="10" name="Slide Number Placeholder 6"/>
          <p:cNvSpPr>
            <a:spLocks noGrp="1"/>
          </p:cNvSpPr>
          <p:nvPr>
            <p:ph type="sldNum" sz="quarter" idx="12"/>
          </p:nvPr>
        </p:nvSpPr>
        <p:spPr>
          <a:xfrm>
            <a:off x="146050" y="6208713"/>
            <a:ext cx="457200" cy="457200"/>
          </a:xfrm>
          <a:prstGeom prst="ellipse">
            <a:avLst/>
          </a:prstGeom>
        </p:spPr>
        <p:txBody>
          <a:bodyPr/>
          <a:lstStyle>
            <a:lvl1pPr>
              <a:defRPr/>
            </a:lvl1pPr>
          </a:lstStyle>
          <a:p>
            <a:pPr fontAlgn="base">
              <a:spcBef>
                <a:spcPct val="0"/>
              </a:spcBef>
              <a:spcAft>
                <a:spcPct val="0"/>
              </a:spcAft>
              <a:defRPr/>
            </a:pPr>
            <a:fld id="{3437162A-00DC-450B-97D5-2CC746359729}" type="slidenum">
              <a:rPr lang="en-GB">
                <a:solidFill>
                  <a:prstClr val="black"/>
                </a:solidFill>
                <a:latin typeface="Arial" charset="0"/>
              </a:rPr>
              <a:pPr fontAlgn="base">
                <a:spcBef>
                  <a:spcPct val="0"/>
                </a:spcBef>
                <a:spcAft>
                  <a:spcPct val="0"/>
                </a:spcAft>
                <a:defRPr/>
              </a:pPr>
              <a:t>‹#›</a:t>
            </a:fld>
            <a:endParaRPr lang="en-GB" dirty="0">
              <a:solidFill>
                <a:prstClr val="black"/>
              </a:solidFill>
              <a:latin typeface="Arial" charset="0"/>
            </a:endParaRPr>
          </a:p>
        </p:txBody>
      </p:sp>
    </p:spTree>
    <p:extLst>
      <p:ext uri="{BB962C8B-B14F-4D97-AF65-F5344CB8AC3E}">
        <p14:creationId xmlns:p14="http://schemas.microsoft.com/office/powerpoint/2010/main" val="1936800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cstate="print">
            <a:duotone>
              <a:schemeClr val="accent1">
                <a:shade val="45000"/>
                <a:satMod val="135000"/>
              </a:schemeClr>
              <a:prstClr val="white"/>
            </a:duotone>
            <a:lum bright="25000" contrast="60000"/>
          </a:blip>
          <a:srcRect/>
          <a:stretch>
            <a:fillRect r="90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052" name="Title Placeholder 21"/>
          <p:cNvSpPr>
            <a:spLocks noGrp="1"/>
          </p:cNvSpPr>
          <p:nvPr>
            <p:ph type="title"/>
          </p:nvPr>
        </p:nvSpPr>
        <p:spPr bwMode="auto">
          <a:xfrm>
            <a:off x="914400" y="274638"/>
            <a:ext cx="8001000"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2053" name="Text Placeholder 12"/>
          <p:cNvSpPr>
            <a:spLocks noGrp="1"/>
          </p:cNvSpPr>
          <p:nvPr>
            <p:ph type="body" idx="1"/>
          </p:nvPr>
        </p:nvSpPr>
        <p:spPr bwMode="auto">
          <a:xfrm>
            <a:off x="914400" y="1066800"/>
            <a:ext cx="8001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pic>
        <p:nvPicPr>
          <p:cNvPr id="10" name="Picture 9"/>
          <p:cNvPicPr/>
          <p:nvPr/>
        </p:nvPicPr>
        <p:blipFill>
          <a:blip r:embed="rId17" cstate="print">
            <a:lum bright="12000" contrast="18000"/>
          </a:blip>
          <a:srcRect/>
          <a:stretch>
            <a:fillRect/>
          </a:stretch>
        </p:blipFill>
        <p:spPr bwMode="auto">
          <a:xfrm>
            <a:off x="0" y="228600"/>
            <a:ext cx="990600" cy="762000"/>
          </a:xfrm>
          <a:prstGeom prst="rect">
            <a:avLst/>
          </a:prstGeom>
          <a:ln>
            <a:noFill/>
          </a:ln>
          <a:effectLst>
            <a:softEdge rad="112500"/>
          </a:effectLst>
        </p:spPr>
      </p:pic>
      <p:sp>
        <p:nvSpPr>
          <p:cNvPr id="11" name="TextBox 10"/>
          <p:cNvSpPr txBox="1"/>
          <p:nvPr/>
        </p:nvSpPr>
        <p:spPr>
          <a:xfrm rot="16200000">
            <a:off x="-2404268" y="3234531"/>
            <a:ext cx="5791200" cy="846137"/>
          </a:xfrm>
          <a:prstGeom prst="rect">
            <a:avLst/>
          </a:prstGeom>
          <a:noFill/>
        </p:spPr>
        <p:txBody>
          <a:bodyPr>
            <a:spAutoFit/>
          </a:bodyPr>
          <a:lstStyle/>
          <a:p>
            <a:pPr algn="ctr" fontAlgn="base">
              <a:spcBef>
                <a:spcPct val="0"/>
              </a:spcBef>
              <a:spcAft>
                <a:spcPct val="0"/>
              </a:spcAft>
              <a:defRPr/>
            </a:pPr>
            <a:r>
              <a:rPr lang="en-AU" sz="2400" dirty="0">
                <a:solidFill>
                  <a:srgbClr val="000000"/>
                </a:solidFill>
                <a:latin typeface="Lucida Calligraphy" pitchFamily="66" charset="0"/>
              </a:rPr>
              <a:t>“Rise Up, Step Up, Speak Up”</a:t>
            </a:r>
          </a:p>
          <a:p>
            <a:pPr algn="ctr" fontAlgn="base">
              <a:spcBef>
                <a:spcPts val="600"/>
              </a:spcBef>
              <a:spcAft>
                <a:spcPct val="0"/>
              </a:spcAft>
              <a:defRPr/>
            </a:pPr>
            <a:r>
              <a:rPr lang="en-AU" sz="2000" dirty="0">
                <a:solidFill>
                  <a:srgbClr val="000000"/>
                </a:solidFill>
                <a:latin typeface="Plantagenet Cherokee" pitchFamily="18" charset="0"/>
              </a:rPr>
              <a:t>Department of Personnel Management</a:t>
            </a:r>
            <a:endParaRPr lang="en-GB" sz="2000" dirty="0">
              <a:solidFill>
                <a:srgbClr val="000000"/>
              </a:solidFill>
              <a:latin typeface="Plantagenet Cherokee" pitchFamily="18" charset="0"/>
            </a:endParaRPr>
          </a:p>
        </p:txBody>
      </p:sp>
      <p:sp>
        <p:nvSpPr>
          <p:cNvPr id="12" name="TextBox 11"/>
          <p:cNvSpPr txBox="1"/>
          <p:nvPr/>
        </p:nvSpPr>
        <p:spPr>
          <a:xfrm>
            <a:off x="0" y="6299200"/>
            <a:ext cx="1066800" cy="254000"/>
          </a:xfrm>
          <a:prstGeom prst="rect">
            <a:avLst/>
          </a:prstGeom>
          <a:noFill/>
        </p:spPr>
        <p:txBody>
          <a:bodyPr>
            <a:spAutoFit/>
          </a:bodyPr>
          <a:lstStyle/>
          <a:p>
            <a:pPr fontAlgn="base">
              <a:spcBef>
                <a:spcPct val="0"/>
              </a:spcBef>
              <a:spcAft>
                <a:spcPct val="0"/>
              </a:spcAft>
              <a:defRPr/>
            </a:pPr>
            <a:r>
              <a:rPr lang="en-AU" sz="1000" dirty="0">
                <a:solidFill>
                  <a:prstClr val="black"/>
                </a:solidFill>
                <a:latin typeface="Arial Narrow" pitchFamily="34" charset="0"/>
              </a:rPr>
              <a:t>www.dpm.gov.pg</a:t>
            </a:r>
            <a:endParaRPr lang="en-GB" sz="1000" dirty="0">
              <a:solidFill>
                <a:prstClr val="black"/>
              </a:solidFill>
              <a:latin typeface="Arial Narrow" pitchFamily="34" charset="0"/>
            </a:endParaRPr>
          </a:p>
        </p:txBody>
      </p:sp>
    </p:spTree>
    <p:extLst>
      <p:ext uri="{BB962C8B-B14F-4D97-AF65-F5344CB8AC3E}">
        <p14:creationId xmlns:p14="http://schemas.microsoft.com/office/powerpoint/2010/main" val="4021641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7" r:id="rId14"/>
  </p:sldLayoutIdLst>
  <p:hf sldNum="0" hdr="0" dt="0"/>
  <p:txStyles>
    <p:titleStyle>
      <a:lvl1pPr algn="l" rtl="0" eaLnBrk="0" fontAlgn="base" hangingPunct="0">
        <a:spcBef>
          <a:spcPct val="0"/>
        </a:spcBef>
        <a:spcAft>
          <a:spcPct val="0"/>
        </a:spcAft>
        <a:defRPr lang="en-US" sz="4000" b="1" kern="1200" dirty="0">
          <a:solidFill>
            <a:srgbClr val="704A3D"/>
          </a:solidFill>
          <a:latin typeface="Calibri" pitchFamily="34" charset="0"/>
          <a:ea typeface="+mj-ea"/>
          <a:cs typeface="+mj-cs"/>
        </a:defRPr>
      </a:lvl1pPr>
      <a:lvl2pPr algn="l" rtl="0" eaLnBrk="0" fontAlgn="base" hangingPunct="0">
        <a:spcBef>
          <a:spcPct val="0"/>
        </a:spcBef>
        <a:spcAft>
          <a:spcPct val="0"/>
        </a:spcAft>
        <a:defRPr sz="4000" b="1">
          <a:solidFill>
            <a:srgbClr val="704A3D"/>
          </a:solidFill>
          <a:latin typeface="Calibri" pitchFamily="34" charset="0"/>
        </a:defRPr>
      </a:lvl2pPr>
      <a:lvl3pPr algn="l" rtl="0" eaLnBrk="0" fontAlgn="base" hangingPunct="0">
        <a:spcBef>
          <a:spcPct val="0"/>
        </a:spcBef>
        <a:spcAft>
          <a:spcPct val="0"/>
        </a:spcAft>
        <a:defRPr sz="4000" b="1">
          <a:solidFill>
            <a:srgbClr val="704A3D"/>
          </a:solidFill>
          <a:latin typeface="Calibri" pitchFamily="34" charset="0"/>
        </a:defRPr>
      </a:lvl3pPr>
      <a:lvl4pPr algn="l" rtl="0" eaLnBrk="0" fontAlgn="base" hangingPunct="0">
        <a:spcBef>
          <a:spcPct val="0"/>
        </a:spcBef>
        <a:spcAft>
          <a:spcPct val="0"/>
        </a:spcAft>
        <a:defRPr sz="4000" b="1">
          <a:solidFill>
            <a:srgbClr val="704A3D"/>
          </a:solidFill>
          <a:latin typeface="Calibri" pitchFamily="34" charset="0"/>
        </a:defRPr>
      </a:lvl4pPr>
      <a:lvl5pPr algn="l" rtl="0" eaLnBrk="0" fontAlgn="base" hangingPunct="0">
        <a:spcBef>
          <a:spcPct val="0"/>
        </a:spcBef>
        <a:spcAft>
          <a:spcPct val="0"/>
        </a:spcAft>
        <a:defRPr sz="4000" b="1">
          <a:solidFill>
            <a:srgbClr val="704A3D"/>
          </a:solidFill>
          <a:latin typeface="Calibri"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3200" kern="1200">
          <a:solidFill>
            <a:schemeClr val="tx1"/>
          </a:solidFill>
          <a:latin typeface="Calibri" pitchFamily="34" charset="0"/>
          <a:ea typeface="+mn-ea"/>
          <a:cs typeface="+mn-cs"/>
        </a:defRPr>
      </a:lvl1pPr>
      <a:lvl2pPr marL="547688" indent="-228600" algn="l" rtl="0" eaLnBrk="0" fontAlgn="base" hangingPunct="0">
        <a:spcBef>
          <a:spcPts val="375"/>
        </a:spcBef>
        <a:spcAft>
          <a:spcPct val="0"/>
        </a:spcAft>
        <a:buClr>
          <a:schemeClr val="accent2"/>
        </a:buClr>
        <a:buSzPct val="85000"/>
        <a:buFont typeface="Courier New" pitchFamily="49" charset="0"/>
        <a:buChar char="o"/>
        <a:defRPr sz="2800" kern="1200">
          <a:solidFill>
            <a:schemeClr val="tx1"/>
          </a:solidFill>
          <a:latin typeface="Calibri" pitchFamily="34" charset="0"/>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Calibri" pitchFamily="34" charset="0"/>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Calibri" pitchFamily="34" charset="0"/>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99972"/>
            <a:ext cx="6589199" cy="2104892"/>
          </a:xfrm>
        </p:spPr>
        <p:txBody>
          <a:bodyPr/>
          <a:lstStyle/>
          <a:p>
            <a:pPr algn="ctr"/>
            <a:br>
              <a:rPr lang="en-US" dirty="0"/>
            </a:br>
            <a:endParaRPr lang="en-US" dirty="0"/>
          </a:p>
        </p:txBody>
      </p:sp>
      <p:sp>
        <p:nvSpPr>
          <p:cNvPr id="3" name="Content Placeholder 2"/>
          <p:cNvSpPr>
            <a:spLocks noGrp="1"/>
          </p:cNvSpPr>
          <p:nvPr>
            <p:ph sz="quarter" idx="1"/>
          </p:nvPr>
        </p:nvSpPr>
        <p:spPr>
          <a:xfrm>
            <a:off x="1117576" y="1463439"/>
            <a:ext cx="7416824" cy="5151114"/>
          </a:xfrm>
          <a:noFill/>
        </p:spPr>
        <p:txBody>
          <a:bodyPr>
            <a:noAutofit/>
          </a:bodyPr>
          <a:lstStyle/>
          <a:p>
            <a:pPr marL="0" indent="0" algn="ctr">
              <a:buNone/>
            </a:pPr>
            <a:endParaRPr lang="en-AU"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AU" b="1" dirty="0">
                <a:latin typeface="Verdana" panose="020B0604030504040204" pitchFamily="34" charset="0"/>
                <a:ea typeface="Verdana" panose="020B0604030504040204" pitchFamily="34" charset="0"/>
                <a:cs typeface="Verdana" panose="020B0604030504040204" pitchFamily="34" charset="0"/>
              </a:rPr>
              <a:t>Institutional Housing Governance Framework </a:t>
            </a:r>
          </a:p>
          <a:p>
            <a:pPr marL="0" indent="0" algn="ctr">
              <a:buNone/>
            </a:pPr>
            <a:r>
              <a:rPr lang="en-AU" b="1" dirty="0">
                <a:latin typeface="Verdana" panose="020B0604030504040204" pitchFamily="34" charset="0"/>
                <a:ea typeface="Verdana" panose="020B0604030504040204" pitchFamily="34" charset="0"/>
                <a:cs typeface="Verdana" panose="020B0604030504040204" pitchFamily="34" charset="0"/>
              </a:rPr>
              <a:t>Reforms: Status and Challenges </a:t>
            </a:r>
            <a:r>
              <a:rPr lang="en-AU" b="1" dirty="0">
                <a:solidFill>
                  <a:srgbClr val="002060"/>
                </a:solidFill>
                <a:latin typeface="Verdana" panose="020B0604030504040204" pitchFamily="34" charset="0"/>
                <a:ea typeface="Verdana" panose="020B0604030504040204" pitchFamily="34" charset="0"/>
                <a:cs typeface="Verdana" panose="020B0604030504040204" pitchFamily="34" charset="0"/>
              </a:rPr>
              <a:t> </a:t>
            </a:r>
            <a:br>
              <a:rPr lang="en-AU" b="1" dirty="0">
                <a:solidFill>
                  <a:srgbClr val="002060"/>
                </a:solidFill>
                <a:latin typeface="Verdana" panose="020B0604030504040204" pitchFamily="34" charset="0"/>
                <a:ea typeface="Verdana" panose="020B0604030504040204" pitchFamily="34" charset="0"/>
                <a:cs typeface="Verdana" panose="020B0604030504040204" pitchFamily="34" charset="0"/>
              </a:rPr>
            </a:br>
            <a:endParaRPr lang="en-AU"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AU" b="1" dirty="0">
                <a:solidFill>
                  <a:srgbClr val="002060"/>
                </a:solidFill>
                <a:latin typeface="Verdana" panose="020B0604030504040204" pitchFamily="34" charset="0"/>
                <a:ea typeface="Verdana" panose="020B0604030504040204" pitchFamily="34" charset="0"/>
                <a:cs typeface="Verdana" panose="020B0604030504040204" pitchFamily="34" charset="0"/>
              </a:rPr>
              <a:t>28</a:t>
            </a:r>
            <a:r>
              <a:rPr lang="en-AU" b="1" baseline="30000" dirty="0">
                <a:solidFill>
                  <a:srgbClr val="002060"/>
                </a:solidFill>
                <a:latin typeface="Verdana" panose="020B0604030504040204" pitchFamily="34" charset="0"/>
                <a:ea typeface="Verdana" panose="020B0604030504040204" pitchFamily="34" charset="0"/>
                <a:cs typeface="Verdana" panose="020B0604030504040204" pitchFamily="34" charset="0"/>
              </a:rPr>
              <a:t>th</a:t>
            </a:r>
            <a:r>
              <a:rPr lang="en-AU" b="1" dirty="0">
                <a:solidFill>
                  <a:srgbClr val="002060"/>
                </a:solidFill>
                <a:latin typeface="Verdana" panose="020B0604030504040204" pitchFamily="34" charset="0"/>
                <a:ea typeface="Verdana" panose="020B0604030504040204" pitchFamily="34" charset="0"/>
                <a:cs typeface="Verdana" panose="020B0604030504040204" pitchFamily="34" charset="0"/>
              </a:rPr>
              <a:t> November, 2023</a:t>
            </a:r>
            <a:endParaRPr lang="en-AU"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0" algn="ctr">
              <a:lnSpc>
                <a:spcPct val="110000"/>
              </a:lnSpc>
              <a:buNone/>
            </a:pPr>
            <a:endParaRPr lang="en-AU" sz="2000" b="1" i="1" dirty="0">
              <a:latin typeface="Verdana" panose="020B0604030504040204" pitchFamily="34" charset="0"/>
              <a:ea typeface="Verdana" panose="020B0604030504040204" pitchFamily="34" charset="0"/>
              <a:cs typeface="Verdana" panose="020B0604030504040204" pitchFamily="34" charset="0"/>
            </a:endParaRPr>
          </a:p>
          <a:p>
            <a:pPr marL="0" indent="0" algn="ctr">
              <a:lnSpc>
                <a:spcPct val="110000"/>
              </a:lnSpc>
              <a:buNone/>
            </a:pPr>
            <a:endParaRPr lang="en-AU" sz="2000" b="1"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US" sz="4000" dirty="0">
              <a:solidFill>
                <a:srgbClr val="002060"/>
              </a:solidFill>
              <a:latin typeface="+mn-lt"/>
            </a:endParaRPr>
          </a:p>
        </p:txBody>
      </p:sp>
      <p:pic>
        <p:nvPicPr>
          <p:cNvPr id="6" name="Picture 5" descr="soul2"/>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3635896" y="241447"/>
            <a:ext cx="2160240" cy="1249848"/>
          </a:xfrm>
          <a:prstGeom prst="rect">
            <a:avLst/>
          </a:prstGeom>
          <a:noFill/>
        </p:spPr>
      </p:pic>
    </p:spTree>
    <p:extLst>
      <p:ext uri="{BB962C8B-B14F-4D97-AF65-F5344CB8AC3E}">
        <p14:creationId xmlns:p14="http://schemas.microsoft.com/office/powerpoint/2010/main" val="1923439401"/>
      </p:ext>
    </p:extLst>
  </p:cSld>
  <p:clrMapOvr>
    <a:masterClrMapping/>
  </p:clrMapOvr>
  <mc:AlternateContent xmlns:mc="http://schemas.openxmlformats.org/markup-compatibility/2006">
    <mc:Choice xmlns:p14="http://schemas.microsoft.com/office/powerpoint/2010/main" Requires="p14">
      <p:transition spd="slow" p14:dur="59000">
        <p:wipe/>
      </p:transition>
    </mc:Choice>
    <mc:Fallback>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378455" y="620688"/>
            <a:ext cx="8229600" cy="3394472"/>
          </a:xfrm>
        </p:spPr>
        <p:txBody>
          <a:bodyPr>
            <a:normAutofit/>
          </a:bodyPr>
          <a:lstStyle/>
          <a:p>
            <a:pPr marL="0" indent="0">
              <a:buNone/>
            </a:pPr>
            <a:endParaRPr lang="en-US" altLang="ko-KR" sz="2000" dirty="0">
              <a:solidFill>
                <a:schemeClr val="tx1">
                  <a:lumMod val="50000"/>
                  <a:lumOff val="50000"/>
                </a:schemeClr>
              </a:solidFill>
              <a:latin typeface="Arial" pitchFamily="34" charset="0"/>
              <a:cs typeface="Arial" pitchFamily="34" charset="0"/>
            </a:endParaRPr>
          </a:p>
          <a:p>
            <a:pPr>
              <a:buFont typeface="Wingdings" pitchFamily="2" charset="2"/>
              <a:buChar char="ü"/>
            </a:pPr>
            <a:endParaRPr lang="en-US" altLang="ko-KR" sz="2000" dirty="0">
              <a:solidFill>
                <a:schemeClr val="tx1">
                  <a:lumMod val="50000"/>
                  <a:lumOff val="50000"/>
                </a:schemeClr>
              </a:solidFill>
              <a:latin typeface="Arial" pitchFamily="34" charset="0"/>
              <a:cs typeface="Arial" pitchFamily="34" charset="0"/>
            </a:endParaRPr>
          </a:p>
        </p:txBody>
      </p:sp>
      <p:sp>
        <p:nvSpPr>
          <p:cNvPr id="3" name="Title 2"/>
          <p:cNvSpPr>
            <a:spLocks noGrp="1"/>
          </p:cNvSpPr>
          <p:nvPr>
            <p:ph type="title"/>
          </p:nvPr>
        </p:nvSpPr>
        <p:spPr/>
        <p:txBody>
          <a:bodyPr/>
          <a:lstStyle/>
          <a:p>
            <a:pPr algn="ctr"/>
            <a:r>
              <a:rPr lang="en-US" altLang="ko-KR" sz="4400" dirty="0"/>
              <a:t>Thank you</a:t>
            </a:r>
            <a:endParaRPr lang="ko-KR" altLang="en-US" sz="4400" dirty="0"/>
          </a:p>
        </p:txBody>
      </p:sp>
      <p:pic>
        <p:nvPicPr>
          <p:cNvPr id="5" name="Picture 4">
            <a:extLst>
              <a:ext uri="{FF2B5EF4-FFF2-40B4-BE49-F238E27FC236}">
                <a16:creationId xmlns:a16="http://schemas.microsoft.com/office/drawing/2014/main" id="{3BD71045-BFA6-430E-A309-C29BF1339FD7}"/>
              </a:ext>
            </a:extLst>
          </p:cNvPr>
          <p:cNvPicPr/>
          <p:nvPr/>
        </p:nvPicPr>
        <p:blipFill rotWithShape="1">
          <a:blip r:embed="rId2">
            <a:extLst>
              <a:ext uri="{28A0092B-C50C-407E-A947-70E740481C1C}">
                <a14:useLocalDpi xmlns:a14="http://schemas.microsoft.com/office/drawing/2010/main" val="0"/>
              </a:ext>
            </a:extLst>
          </a:blip>
          <a:srcRect b="15314"/>
          <a:stretch/>
        </p:blipFill>
        <p:spPr bwMode="auto">
          <a:xfrm>
            <a:off x="3320285" y="3386494"/>
            <a:ext cx="4345940" cy="1524000"/>
          </a:xfrm>
          <a:prstGeom prst="rect">
            <a:avLst/>
          </a:prstGeom>
          <a:ln>
            <a:noFill/>
          </a:ln>
          <a:extLst>
            <a:ext uri="{53640926-AAD7-44D8-BBD7-CCE9431645EC}">
              <a14:shadowObscured xmlns:a14="http://schemas.microsoft.com/office/drawing/2010/main"/>
            </a:ext>
          </a:extLst>
        </p:spPr>
      </p:pic>
      <p:sp>
        <p:nvSpPr>
          <p:cNvPr id="2" name="AutoShape 2" descr="Question Answer High Res Stock Images | Shutterstock"/>
          <p:cNvSpPr>
            <a:spLocks noChangeAspect="1" noChangeArrowheads="1"/>
          </p:cNvSpPr>
          <p:nvPr/>
        </p:nvSpPr>
        <p:spPr bwMode="auto">
          <a:xfrm>
            <a:off x="155576" y="34925"/>
            <a:ext cx="2390775" cy="1714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2416656"/>
            <a:ext cx="2628000" cy="1364115"/>
          </a:xfrm>
          <a:prstGeom prst="rect">
            <a:avLst/>
          </a:prstGeom>
        </p:spPr>
      </p:pic>
    </p:spTree>
    <p:extLst>
      <p:ext uri="{BB962C8B-B14F-4D97-AF65-F5344CB8AC3E}">
        <p14:creationId xmlns:p14="http://schemas.microsoft.com/office/powerpoint/2010/main" val="907157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115616" y="1124744"/>
            <a:ext cx="7139136" cy="3394472"/>
          </a:xfrm>
        </p:spPr>
        <p:txBody>
          <a:bodyPr>
            <a:normAutofit/>
          </a:bodyPr>
          <a:lstStyle/>
          <a:p>
            <a:pPr marL="0" indent="0">
              <a:buNone/>
            </a:pPr>
            <a:r>
              <a:rPr lang="en-US" altLang="ko-KR" sz="2800" b="1" dirty="0">
                <a:latin typeface="Arial" pitchFamily="34" charset="0"/>
                <a:cs typeface="Arial" pitchFamily="34" charset="0"/>
              </a:rPr>
              <a:t> </a:t>
            </a:r>
          </a:p>
          <a:p>
            <a:pPr marL="514350" indent="-514350">
              <a:buFont typeface="+mj-lt"/>
              <a:buAutoNum type="arabicPeriod"/>
            </a:pPr>
            <a:r>
              <a:rPr lang="en-US" sz="3000" dirty="0"/>
              <a:t>Introduction</a:t>
            </a:r>
          </a:p>
          <a:p>
            <a:pPr marL="514350" indent="-514350">
              <a:buFont typeface="+mj-lt"/>
              <a:buAutoNum type="arabicPeriod"/>
            </a:pPr>
            <a:r>
              <a:rPr lang="en-US" sz="3000" dirty="0"/>
              <a:t>Issues </a:t>
            </a:r>
          </a:p>
          <a:p>
            <a:pPr marL="514350" indent="-514350">
              <a:buFont typeface="+mj-lt"/>
              <a:buAutoNum type="arabicPeriod"/>
            </a:pPr>
            <a:r>
              <a:rPr lang="en-US" sz="3000" dirty="0"/>
              <a:t>Strategy </a:t>
            </a:r>
          </a:p>
          <a:p>
            <a:pPr marL="514350" indent="-514350">
              <a:buFont typeface="+mj-lt"/>
              <a:buAutoNum type="arabicPeriod"/>
            </a:pPr>
            <a:r>
              <a:rPr lang="en-US" sz="3000" dirty="0"/>
              <a:t>Challenge</a:t>
            </a:r>
          </a:p>
          <a:p>
            <a:pPr marL="514350" indent="-514350">
              <a:buFont typeface="+mj-lt"/>
              <a:buAutoNum type="arabicPeriod"/>
            </a:pPr>
            <a:r>
              <a:rPr lang="en-US" sz="3000" dirty="0"/>
              <a:t>Feedbacks</a:t>
            </a:r>
          </a:p>
          <a:p>
            <a:pPr marL="0" indent="0">
              <a:buNone/>
            </a:pPr>
            <a:endParaRPr lang="ko-KR" altLang="en-US" sz="2000" dirty="0">
              <a:solidFill>
                <a:schemeClr val="tx1">
                  <a:lumMod val="50000"/>
                  <a:lumOff val="50000"/>
                </a:schemeClr>
              </a:solidFill>
              <a:latin typeface="Arial" pitchFamily="34" charset="0"/>
              <a:cs typeface="Arial" pitchFamily="34" charset="0"/>
            </a:endParaRPr>
          </a:p>
        </p:txBody>
      </p:sp>
      <p:sp>
        <p:nvSpPr>
          <p:cNvPr id="3" name="Title 2"/>
          <p:cNvSpPr>
            <a:spLocks noGrp="1"/>
          </p:cNvSpPr>
          <p:nvPr>
            <p:ph type="title"/>
          </p:nvPr>
        </p:nvSpPr>
        <p:spPr/>
        <p:txBody>
          <a:bodyPr/>
          <a:lstStyle/>
          <a:p>
            <a:r>
              <a:rPr lang="en-US" altLang="ko-KR" dirty="0"/>
              <a:t>Content </a:t>
            </a:r>
            <a:endParaRPr lang="ko-KR" altLang="en-US" dirty="0"/>
          </a:p>
        </p:txBody>
      </p:sp>
    </p:spTree>
    <p:extLst>
      <p:ext uri="{BB962C8B-B14F-4D97-AF65-F5344CB8AC3E}">
        <p14:creationId xmlns:p14="http://schemas.microsoft.com/office/powerpoint/2010/main" val="397268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INTRODUCTION </a:t>
            </a:r>
          </a:p>
        </p:txBody>
      </p:sp>
      <p:sp>
        <p:nvSpPr>
          <p:cNvPr id="5" name="Footer Placeholder 4"/>
          <p:cNvSpPr>
            <a:spLocks noGrp="1"/>
          </p:cNvSpPr>
          <p:nvPr>
            <p:ph type="ftr" sz="quarter" idx="15"/>
          </p:nvPr>
        </p:nvSpPr>
        <p:spPr/>
        <p:txBody>
          <a:bodyPr/>
          <a:lstStyle/>
          <a:p>
            <a:pPr>
              <a:defRPr/>
            </a:pPr>
            <a:endParaRPr lang="en-US" dirty="0"/>
          </a:p>
        </p:txBody>
      </p:sp>
      <p:sp>
        <p:nvSpPr>
          <p:cNvPr id="6" name="Content Placeholder 3"/>
          <p:cNvSpPr>
            <a:spLocks noGrp="1"/>
          </p:cNvSpPr>
          <p:nvPr>
            <p:ph sz="quarter" idx="10"/>
          </p:nvPr>
        </p:nvSpPr>
        <p:spPr>
          <a:xfrm>
            <a:off x="1175599" y="783969"/>
            <a:ext cx="7272808" cy="6317439"/>
          </a:xfrm>
        </p:spPr>
        <p:txBody>
          <a:bodyPr>
            <a:noAutofit/>
          </a:bodyPr>
          <a:lstStyle/>
          <a:p>
            <a:pPr marL="0" indent="0">
              <a:buNone/>
            </a:pPr>
            <a:endParaRPr lang="en-US" altLang="ko-KR" sz="1400" b="1" dirty="0">
              <a:latin typeface="Arial" pitchFamily="34" charset="0"/>
              <a:cs typeface="Arial" pitchFamily="34" charset="0"/>
            </a:endParaRPr>
          </a:p>
          <a:p>
            <a:pPr algn="just"/>
            <a:r>
              <a:rPr lang="en-US" sz="1400" dirty="0">
                <a:solidFill>
                  <a:schemeClr val="tx1"/>
                </a:solidFill>
              </a:rPr>
              <a:t>Currently within the Public Service system there is no formal structure of Institutional Housing Governance Framework put in place to ensure good governance practices in the whole aspects of implementation and management of institutional housing policy directives and management. Consequently, the provision of institutional housing to Public Servant over the years and at present is done on piece meal basis, creating a situation where great number of civil servants miss out on proper accommodation. For the sake of survival these civil servants have no choice but to live in cheaper form of accommodation in settlements or self-created make shift shelters which have detrimental impact on their job performance levels as well as social welfare of their families.</a:t>
            </a:r>
          </a:p>
          <a:p>
            <a:pPr algn="just"/>
            <a:r>
              <a:rPr lang="en-US" sz="1400" dirty="0">
                <a:solidFill>
                  <a:schemeClr val="tx1"/>
                </a:solidFill>
              </a:rPr>
              <a:t>The National Government have been very concerned about civil servants less commitment to work and poor levels of goods and service delivery to the people of this country. Many efforts have been made to improve job performance levels of civil servants through the exercises of streamlining entire public service and each government agency making attempts to house their employees, however, all these efforts and others did not achieve the desired results. Realizing such failures, the </a:t>
            </a:r>
            <a:r>
              <a:rPr lang="en-US" sz="1400" dirty="0" err="1">
                <a:solidFill>
                  <a:schemeClr val="tx1"/>
                </a:solidFill>
              </a:rPr>
              <a:t>Marape</a:t>
            </a:r>
            <a:r>
              <a:rPr lang="en-US" sz="1400" dirty="0">
                <a:solidFill>
                  <a:schemeClr val="tx1"/>
                </a:solidFill>
              </a:rPr>
              <a:t>/Basil government had made a bold decision, directing the Department of Personnel Management (DPM) to design policy plans and strategies to house all civil servants right across the country. </a:t>
            </a:r>
          </a:p>
          <a:p>
            <a:pPr algn="just"/>
            <a:r>
              <a:rPr lang="en-US" sz="1400" dirty="0">
                <a:solidFill>
                  <a:schemeClr val="tx1"/>
                </a:solidFill>
              </a:rPr>
              <a:t>To support such efforts Institutional Housing Governance Framework becomes necessary to provide oversight, regulate fair allocation of housing, enforce compliance to set standards and promote culture of transparency and good governance. The main purpose of this document is to illustrate the functioning of the Institutional Housing Governance Framework.</a:t>
            </a:r>
          </a:p>
          <a:p>
            <a:pPr marL="0" indent="0">
              <a:buNone/>
            </a:pPr>
            <a:endParaRPr lang="ko-KR" altLang="en-US" sz="14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381394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ISSUES  </a:t>
            </a:r>
          </a:p>
        </p:txBody>
      </p:sp>
      <p:sp>
        <p:nvSpPr>
          <p:cNvPr id="5" name="Footer Placeholder 4"/>
          <p:cNvSpPr>
            <a:spLocks noGrp="1"/>
          </p:cNvSpPr>
          <p:nvPr>
            <p:ph type="ftr" sz="quarter" idx="15"/>
          </p:nvPr>
        </p:nvSpPr>
        <p:spPr/>
        <p:txBody>
          <a:bodyPr/>
          <a:lstStyle/>
          <a:p>
            <a:pPr>
              <a:defRPr/>
            </a:pPr>
            <a:endParaRPr lang="en-US" dirty="0"/>
          </a:p>
        </p:txBody>
      </p:sp>
      <p:sp>
        <p:nvSpPr>
          <p:cNvPr id="6" name="Content Placeholder 3"/>
          <p:cNvSpPr>
            <a:spLocks noGrp="1"/>
          </p:cNvSpPr>
          <p:nvPr>
            <p:ph sz="quarter" idx="10"/>
          </p:nvPr>
        </p:nvSpPr>
        <p:spPr>
          <a:xfrm>
            <a:off x="971600" y="620688"/>
            <a:ext cx="7992887" cy="6147052"/>
          </a:xfrm>
        </p:spPr>
        <p:txBody>
          <a:bodyPr>
            <a:noAutofit/>
          </a:bodyPr>
          <a:lstStyle/>
          <a:p>
            <a:pPr marL="0" indent="0" algn="just">
              <a:buNone/>
            </a:pPr>
            <a:endParaRPr lang="en-US" sz="1400" dirty="0"/>
          </a:p>
          <a:p>
            <a:pPr algn="just"/>
            <a:r>
              <a:rPr lang="en-US" sz="1600" dirty="0">
                <a:solidFill>
                  <a:schemeClr val="tx1"/>
                </a:solidFill>
              </a:rPr>
              <a:t>Without the establishment of control mechanism such as Institutional Housing Governance Framework over the years and at present the regulation for providing fair distribution of Institutional Housing for public servants have become problematic and unmanageable. The defects have been obvious however the mandated and responsible State authorities have failed in many ways to address such defects.</a:t>
            </a:r>
          </a:p>
          <a:p>
            <a:pPr algn="just"/>
            <a:r>
              <a:rPr lang="en-US" sz="1600" dirty="0">
                <a:solidFill>
                  <a:schemeClr val="tx1"/>
                </a:solidFill>
              </a:rPr>
              <a:t>According to the Discussion Paper on new Institutional Housing Management Strategy by </a:t>
            </a:r>
            <a:r>
              <a:rPr lang="en-US" sz="1600" dirty="0" err="1">
                <a:solidFill>
                  <a:schemeClr val="tx1"/>
                </a:solidFill>
              </a:rPr>
              <a:t>Dr</a:t>
            </a:r>
            <a:r>
              <a:rPr lang="en-US" sz="1600" dirty="0">
                <a:solidFill>
                  <a:schemeClr val="tx1"/>
                </a:solidFill>
              </a:rPr>
              <a:t> </a:t>
            </a:r>
            <a:r>
              <a:rPr lang="en-US" sz="1600" dirty="0" err="1">
                <a:solidFill>
                  <a:schemeClr val="tx1"/>
                </a:solidFill>
              </a:rPr>
              <a:t>Bil</a:t>
            </a:r>
            <a:r>
              <a:rPr lang="en-US" sz="1600" dirty="0">
                <a:solidFill>
                  <a:schemeClr val="tx1"/>
                </a:solidFill>
              </a:rPr>
              <a:t> </a:t>
            </a:r>
            <a:r>
              <a:rPr lang="en-US" sz="1600" dirty="0" err="1">
                <a:solidFill>
                  <a:schemeClr val="tx1"/>
                </a:solidFill>
              </a:rPr>
              <a:t>Hambin</a:t>
            </a:r>
            <a:r>
              <a:rPr lang="en-US" sz="1600" dirty="0">
                <a:solidFill>
                  <a:schemeClr val="tx1"/>
                </a:solidFill>
              </a:rPr>
              <a:t>, p2, he pointed out that the failure to effectively fund Institutional Housing has resulted in a situation today where infrastructure:</a:t>
            </a:r>
          </a:p>
          <a:p>
            <a:pPr lvl="1" algn="just"/>
            <a:r>
              <a:rPr lang="en-US" sz="1600" dirty="0">
                <a:solidFill>
                  <a:schemeClr val="tx1"/>
                </a:solidFill>
              </a:rPr>
              <a:t>Has deteriorated to the extent that many institutional houses are unfit for human habitation and while others have simply been burnt down due to lack of routine maintenance;</a:t>
            </a:r>
          </a:p>
          <a:p>
            <a:pPr lvl="1" algn="just"/>
            <a:r>
              <a:rPr lang="en-US" sz="1600" dirty="0">
                <a:solidFill>
                  <a:schemeClr val="tx1"/>
                </a:solidFill>
              </a:rPr>
              <a:t>Is inadequate to cater for increase demand as the available supply of housing stock is not there; and</a:t>
            </a:r>
          </a:p>
          <a:p>
            <a:pPr lvl="1" algn="just"/>
            <a:r>
              <a:rPr lang="en-US" sz="1600" dirty="0">
                <a:solidFill>
                  <a:schemeClr val="tx1"/>
                </a:solidFill>
              </a:rPr>
              <a:t>Is not fairly distributed.</a:t>
            </a:r>
          </a:p>
        </p:txBody>
      </p:sp>
    </p:spTree>
    <p:extLst>
      <p:ext uri="{BB962C8B-B14F-4D97-AF65-F5344CB8AC3E}">
        <p14:creationId xmlns:p14="http://schemas.microsoft.com/office/powerpoint/2010/main" val="424599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ISSUES </a:t>
            </a:r>
          </a:p>
        </p:txBody>
      </p:sp>
      <p:sp>
        <p:nvSpPr>
          <p:cNvPr id="5" name="Footer Placeholder 4"/>
          <p:cNvSpPr>
            <a:spLocks noGrp="1"/>
          </p:cNvSpPr>
          <p:nvPr>
            <p:ph type="ftr" sz="quarter" idx="15"/>
          </p:nvPr>
        </p:nvSpPr>
        <p:spPr/>
        <p:txBody>
          <a:bodyPr/>
          <a:lstStyle/>
          <a:p>
            <a:pPr>
              <a:defRPr/>
            </a:pPr>
            <a:endParaRPr lang="en-US" dirty="0"/>
          </a:p>
        </p:txBody>
      </p:sp>
      <p:sp>
        <p:nvSpPr>
          <p:cNvPr id="6" name="Content Placeholder 3"/>
          <p:cNvSpPr>
            <a:spLocks noGrp="1"/>
          </p:cNvSpPr>
          <p:nvPr>
            <p:ph sz="quarter" idx="10"/>
          </p:nvPr>
        </p:nvSpPr>
        <p:spPr>
          <a:xfrm>
            <a:off x="971600" y="620688"/>
            <a:ext cx="7992887" cy="6147052"/>
          </a:xfrm>
        </p:spPr>
        <p:txBody>
          <a:bodyPr>
            <a:noAutofit/>
          </a:bodyPr>
          <a:lstStyle/>
          <a:p>
            <a:pPr marL="0" indent="0">
              <a:buNone/>
            </a:pPr>
            <a:endParaRPr lang="en-US" sz="1600" dirty="0">
              <a:solidFill>
                <a:schemeClr val="tx1"/>
              </a:solidFill>
            </a:endParaRPr>
          </a:p>
          <a:p>
            <a:r>
              <a:rPr lang="en-US" sz="1600" dirty="0">
                <a:solidFill>
                  <a:schemeClr val="tx1"/>
                </a:solidFill>
              </a:rPr>
              <a:t>He also further stressed that such situation arose due to the flowing factors as stated below:</a:t>
            </a:r>
          </a:p>
          <a:p>
            <a:pPr lvl="1"/>
            <a:r>
              <a:rPr lang="en-US" sz="1600" dirty="0">
                <a:solidFill>
                  <a:schemeClr val="tx1"/>
                </a:solidFill>
              </a:rPr>
              <a:t>There is no regular inspections of institutional houses and tenants are not made to pay for wanton destruction of infrastructure;</a:t>
            </a:r>
          </a:p>
          <a:p>
            <a:pPr lvl="1"/>
            <a:r>
              <a:rPr lang="en-US" sz="1600" dirty="0">
                <a:solidFill>
                  <a:schemeClr val="tx1"/>
                </a:solidFill>
              </a:rPr>
              <a:t>There is no execution of rental agreements outlining responsibilities of landlord and tenants;</a:t>
            </a:r>
          </a:p>
          <a:p>
            <a:pPr lvl="1"/>
            <a:r>
              <a:rPr lang="en-US" sz="1600" dirty="0">
                <a:solidFill>
                  <a:schemeClr val="tx1"/>
                </a:solidFill>
              </a:rPr>
              <a:t>There is no exercise of control over use of electricity and water usage in barracks types situation, </a:t>
            </a:r>
            <a:r>
              <a:rPr lang="en-US" sz="1600" dirty="0" err="1">
                <a:solidFill>
                  <a:schemeClr val="tx1"/>
                </a:solidFill>
              </a:rPr>
              <a:t>eg</a:t>
            </a:r>
            <a:r>
              <a:rPr lang="en-US" sz="1600" dirty="0">
                <a:solidFill>
                  <a:schemeClr val="tx1"/>
                </a:solidFill>
              </a:rPr>
              <a:t> police barracks;</a:t>
            </a:r>
          </a:p>
          <a:p>
            <a:pPr lvl="1"/>
            <a:r>
              <a:rPr lang="en-US" sz="1600" dirty="0">
                <a:solidFill>
                  <a:schemeClr val="tx1"/>
                </a:solidFill>
              </a:rPr>
              <a:t>There is no strategic maintenance plans for Institutional Housing and maintenance is done on ad-hoc and not priority driven;</a:t>
            </a:r>
          </a:p>
          <a:p>
            <a:pPr lvl="0"/>
            <a:r>
              <a:rPr lang="en-US" sz="1600" dirty="0">
                <a:solidFill>
                  <a:schemeClr val="tx1"/>
                </a:solidFill>
              </a:rPr>
              <a:t>There is no forward planning for new Institutional Housing developments and as a result State lands held by various government departments remain undeveloped; and</a:t>
            </a:r>
          </a:p>
          <a:p>
            <a:pPr lvl="0"/>
            <a:r>
              <a:rPr lang="en-US" sz="1600" dirty="0">
                <a:solidFill>
                  <a:schemeClr val="tx1"/>
                </a:solidFill>
              </a:rPr>
              <a:t>There is lack of cooperation among all government agencies in terms of sharing Vacant Institutional Housing information. Consequently, although vacant Institutional Houses are available under responsible agencies; they do not share that information with other government agencies which need vacant houses for their officers.</a:t>
            </a:r>
          </a:p>
        </p:txBody>
      </p:sp>
    </p:spTree>
    <p:extLst>
      <p:ext uri="{BB962C8B-B14F-4D97-AF65-F5344CB8AC3E}">
        <p14:creationId xmlns:p14="http://schemas.microsoft.com/office/powerpoint/2010/main" val="220600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STRATEGY </a:t>
            </a:r>
          </a:p>
        </p:txBody>
      </p:sp>
      <p:sp>
        <p:nvSpPr>
          <p:cNvPr id="5" name="Footer Placeholder 4"/>
          <p:cNvSpPr>
            <a:spLocks noGrp="1"/>
          </p:cNvSpPr>
          <p:nvPr>
            <p:ph type="ftr" sz="quarter" idx="15"/>
          </p:nvPr>
        </p:nvSpPr>
        <p:spPr/>
        <p:txBody>
          <a:bodyPr/>
          <a:lstStyle/>
          <a:p>
            <a:pPr>
              <a:defRPr/>
            </a:pPr>
            <a:endParaRPr lang="en-US" dirty="0"/>
          </a:p>
        </p:txBody>
      </p:sp>
      <p:sp>
        <p:nvSpPr>
          <p:cNvPr id="6" name="Content Placeholder 3"/>
          <p:cNvSpPr>
            <a:spLocks noGrp="1"/>
          </p:cNvSpPr>
          <p:nvPr>
            <p:ph sz="quarter" idx="10"/>
          </p:nvPr>
        </p:nvSpPr>
        <p:spPr>
          <a:xfrm>
            <a:off x="1175599" y="783969"/>
            <a:ext cx="7272808" cy="4805271"/>
          </a:xfrm>
        </p:spPr>
        <p:txBody>
          <a:bodyPr>
            <a:noAutofit/>
          </a:bodyPr>
          <a:lstStyle/>
          <a:p>
            <a:pPr marL="0" indent="0" algn="just">
              <a:buNone/>
            </a:pPr>
            <a:endParaRPr lang="en-US" sz="1400" dirty="0"/>
          </a:p>
          <a:p>
            <a:pPr algn="just"/>
            <a:r>
              <a:rPr lang="en-US" sz="1800" dirty="0">
                <a:solidFill>
                  <a:schemeClr val="tx1"/>
                </a:solidFill>
              </a:rPr>
              <a:t>To make this work there must be an establishment of Institutional Housing Governance Framework put in place. Its responsibilities are to:</a:t>
            </a:r>
          </a:p>
          <a:p>
            <a:pPr lvl="0" algn="just"/>
            <a:r>
              <a:rPr lang="en-US" sz="1800" dirty="0">
                <a:solidFill>
                  <a:schemeClr val="tx1"/>
                </a:solidFill>
              </a:rPr>
              <a:t>To act as a facilitator and promoter for more developers to enter into the market of developing and providing standard and affordable housing for civil servants;</a:t>
            </a:r>
          </a:p>
          <a:p>
            <a:pPr lvl="0" algn="just"/>
            <a:r>
              <a:rPr lang="en-US" sz="1800" dirty="0">
                <a:solidFill>
                  <a:schemeClr val="tx1"/>
                </a:solidFill>
              </a:rPr>
              <a:t>To enforce compliance to set of regulations which governs the Institutional Housing market environment for the Housing project developers; </a:t>
            </a:r>
          </a:p>
          <a:p>
            <a:pPr lvl="0" algn="just"/>
            <a:r>
              <a:rPr lang="en-US" sz="1800" dirty="0">
                <a:solidFill>
                  <a:schemeClr val="tx1"/>
                </a:solidFill>
              </a:rPr>
              <a:t>To create and diversify business opportunities for developers of Institutional Housing; </a:t>
            </a:r>
          </a:p>
          <a:p>
            <a:pPr lvl="0" algn="just"/>
            <a:r>
              <a:rPr lang="en-US" sz="1800" dirty="0">
                <a:solidFill>
                  <a:schemeClr val="tx1"/>
                </a:solidFill>
              </a:rPr>
              <a:t>To set standards and regulate rental charges imposed by the landlords of Institutional Housing; and</a:t>
            </a:r>
          </a:p>
          <a:p>
            <a:pPr lvl="0" algn="just"/>
            <a:r>
              <a:rPr lang="en-US" sz="1800" dirty="0">
                <a:solidFill>
                  <a:schemeClr val="tx1"/>
                </a:solidFill>
              </a:rPr>
              <a:t>To provide oversight function over the housing stock management of Institutional Housing built using public money by all public bodies.</a:t>
            </a:r>
          </a:p>
          <a:p>
            <a:pPr marL="0" indent="0" algn="just">
              <a:buNone/>
            </a:pPr>
            <a:endParaRPr lang="ko-KR" altLang="en-US" sz="1400" dirty="0">
              <a:solidFill>
                <a:schemeClr val="tx1">
                  <a:lumMod val="50000"/>
                  <a:lumOff val="50000"/>
                </a:schemeClr>
              </a:solidFill>
              <a:latin typeface="Arial" pitchFamily="34" charset="0"/>
              <a:cs typeface="Arial" pitchFamily="34" charset="0"/>
            </a:endParaRPr>
          </a:p>
        </p:txBody>
      </p:sp>
    </p:spTree>
    <p:extLst>
      <p:ext uri="{BB962C8B-B14F-4D97-AF65-F5344CB8AC3E}">
        <p14:creationId xmlns:p14="http://schemas.microsoft.com/office/powerpoint/2010/main" val="1345599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STATUS</a:t>
            </a:r>
          </a:p>
        </p:txBody>
      </p:sp>
      <p:sp>
        <p:nvSpPr>
          <p:cNvPr id="5" name="Footer Placeholder 4"/>
          <p:cNvSpPr>
            <a:spLocks noGrp="1"/>
          </p:cNvSpPr>
          <p:nvPr>
            <p:ph type="ftr" sz="quarter" idx="15"/>
          </p:nvPr>
        </p:nvSpPr>
        <p:spPr/>
        <p:txBody>
          <a:bodyPr/>
          <a:lstStyle/>
          <a:p>
            <a:pPr>
              <a:defRPr/>
            </a:pPr>
            <a:endParaRPr lang="en-US" dirty="0"/>
          </a:p>
        </p:txBody>
      </p:sp>
      <p:sp>
        <p:nvSpPr>
          <p:cNvPr id="3" name="Content Placeholder 2"/>
          <p:cNvSpPr>
            <a:spLocks noGrp="1"/>
          </p:cNvSpPr>
          <p:nvPr>
            <p:ph sz="quarter" idx="10"/>
          </p:nvPr>
        </p:nvSpPr>
        <p:spPr>
          <a:xfrm>
            <a:off x="1079203" y="620688"/>
            <a:ext cx="7465600" cy="5760640"/>
          </a:xfrm>
        </p:spPr>
        <p:txBody>
          <a:bodyPr/>
          <a:lstStyle/>
          <a:p>
            <a:pPr algn="just" eaLnBrk="1" fontAlgn="auto" hangingPunct="1"/>
            <a:r>
              <a:rPr lang="en-AU" sz="1800" dirty="0">
                <a:solidFill>
                  <a:schemeClr val="tx1"/>
                </a:solidFill>
              </a:rPr>
              <a:t>Institutional Housings are not shared amongst agencies in the provinces due  ownership issues and coordinated  issues .  </a:t>
            </a:r>
            <a:r>
              <a:rPr lang="en-AU" sz="1800" b="1" dirty="0">
                <a:solidFill>
                  <a:schemeClr val="tx1"/>
                </a:solidFill>
              </a:rPr>
              <a:t>Example: </a:t>
            </a:r>
            <a:r>
              <a:rPr lang="en-AU" sz="1800" dirty="0">
                <a:solidFill>
                  <a:schemeClr val="tx1"/>
                </a:solidFill>
              </a:rPr>
              <a:t>A Education house is vacant but a IFC officer can not allocated that house in </a:t>
            </a:r>
            <a:r>
              <a:rPr lang="en-AU" sz="1800" dirty="0" err="1">
                <a:solidFill>
                  <a:schemeClr val="tx1"/>
                </a:solidFill>
              </a:rPr>
              <a:t>Lae</a:t>
            </a:r>
            <a:r>
              <a:rPr lang="en-AU" sz="1800" dirty="0">
                <a:solidFill>
                  <a:schemeClr val="tx1"/>
                </a:solidFill>
              </a:rPr>
              <a:t>. </a:t>
            </a:r>
            <a:endParaRPr lang="en-US" sz="1800" dirty="0">
              <a:solidFill>
                <a:schemeClr val="tx1"/>
              </a:solidFill>
            </a:endParaRPr>
          </a:p>
          <a:p>
            <a:pPr algn="just" eaLnBrk="1" fontAlgn="auto" hangingPunct="1"/>
            <a:r>
              <a:rPr lang="en-AU" sz="1800" dirty="0">
                <a:solidFill>
                  <a:schemeClr val="tx1"/>
                </a:solidFill>
              </a:rPr>
              <a:t>All Government agencies  that own institutional housing required annually for funding for maintenance of Institutional Housing are turn due housing is not a key function of these agencies but if it is centrally coordinated by DPM. We believe our houses in disrepair and neglect can be maintenance and monitored in a coordinated approach    </a:t>
            </a:r>
            <a:endParaRPr lang="en-US" sz="1800" dirty="0">
              <a:solidFill>
                <a:schemeClr val="tx1"/>
              </a:solidFill>
            </a:endParaRPr>
          </a:p>
          <a:p>
            <a:pPr algn="just" eaLnBrk="1" fontAlgn="auto" hangingPunct="1"/>
            <a:r>
              <a:rPr lang="en-AU" sz="1800" dirty="0">
                <a:solidFill>
                  <a:schemeClr val="tx1"/>
                </a:solidFill>
              </a:rPr>
              <a:t>Baseline surveyed  currently been conducted. These data collected will assist DPM advise Government accurately of the number of Public Servants that </a:t>
            </a:r>
            <a:endParaRPr lang="en-US" sz="1800" dirty="0">
              <a:solidFill>
                <a:schemeClr val="tx1"/>
              </a:solidFill>
            </a:endParaRPr>
          </a:p>
          <a:p>
            <a:pPr lvl="1" algn="just" eaLnBrk="1" fontAlgn="auto" hangingPunct="1"/>
            <a:r>
              <a:rPr lang="en-AU" sz="1800" dirty="0">
                <a:solidFill>
                  <a:schemeClr val="tx1"/>
                </a:solidFill>
              </a:rPr>
              <a:t>Rent on the open market</a:t>
            </a:r>
            <a:endParaRPr lang="en-US" sz="1800" dirty="0">
              <a:solidFill>
                <a:schemeClr val="tx1"/>
              </a:solidFill>
            </a:endParaRPr>
          </a:p>
          <a:p>
            <a:pPr lvl="1" algn="just" eaLnBrk="1" fontAlgn="auto" hangingPunct="1"/>
            <a:r>
              <a:rPr lang="en-AU" sz="1800" dirty="0">
                <a:solidFill>
                  <a:schemeClr val="tx1"/>
                </a:solidFill>
              </a:rPr>
              <a:t>Rent  institutional housing </a:t>
            </a:r>
            <a:endParaRPr lang="en-US" sz="1800" dirty="0">
              <a:solidFill>
                <a:schemeClr val="tx1"/>
              </a:solidFill>
            </a:endParaRPr>
          </a:p>
          <a:p>
            <a:pPr lvl="1" algn="just" eaLnBrk="1" fontAlgn="auto" hangingPunct="1"/>
            <a:r>
              <a:rPr lang="en-AU" sz="1800" dirty="0">
                <a:solidFill>
                  <a:schemeClr val="tx1"/>
                </a:solidFill>
              </a:rPr>
              <a:t>Own their homes without Government assistance </a:t>
            </a:r>
            <a:endParaRPr lang="en-US" sz="1800" dirty="0">
              <a:solidFill>
                <a:schemeClr val="tx1"/>
              </a:solidFill>
            </a:endParaRPr>
          </a:p>
          <a:p>
            <a:pPr lvl="1" algn="just" eaLnBrk="1" fontAlgn="auto" hangingPunct="1"/>
            <a:r>
              <a:rPr lang="en-AU" sz="1800" dirty="0">
                <a:solidFill>
                  <a:schemeClr val="tx1"/>
                </a:solidFill>
              </a:rPr>
              <a:t>Own homes with Government assistance</a:t>
            </a:r>
            <a:endParaRPr lang="en-US" sz="1800" dirty="0">
              <a:solidFill>
                <a:schemeClr val="tx1"/>
              </a:solidFill>
            </a:endParaRPr>
          </a:p>
          <a:p>
            <a:pPr lvl="1" algn="just" eaLnBrk="1" fontAlgn="auto" hangingPunct="1"/>
            <a:r>
              <a:rPr lang="en-AU" sz="1800" dirty="0">
                <a:solidFill>
                  <a:schemeClr val="tx1"/>
                </a:solidFill>
              </a:rPr>
              <a:t>Living with relatives </a:t>
            </a:r>
            <a:endParaRPr lang="en-US" sz="1800" dirty="0">
              <a:solidFill>
                <a:schemeClr val="tx1"/>
              </a:solidFill>
            </a:endParaRPr>
          </a:p>
          <a:p>
            <a:pPr lvl="1" algn="just" eaLnBrk="1" fontAlgn="auto" hangingPunct="1"/>
            <a:r>
              <a:rPr lang="en-AU" sz="1800" dirty="0">
                <a:solidFill>
                  <a:schemeClr val="tx1"/>
                </a:solidFill>
              </a:rPr>
              <a:t>Living in the village </a:t>
            </a:r>
            <a:endParaRPr lang="en-US" sz="1800" dirty="0">
              <a:solidFill>
                <a:schemeClr val="tx1"/>
              </a:solidFill>
            </a:endParaRPr>
          </a:p>
        </p:txBody>
      </p:sp>
    </p:spTree>
    <p:extLst>
      <p:ext uri="{BB962C8B-B14F-4D97-AF65-F5344CB8AC3E}">
        <p14:creationId xmlns:p14="http://schemas.microsoft.com/office/powerpoint/2010/main" val="4082938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CHALLENGE</a:t>
            </a:r>
          </a:p>
        </p:txBody>
      </p:sp>
      <p:sp>
        <p:nvSpPr>
          <p:cNvPr id="5" name="Footer Placeholder 4"/>
          <p:cNvSpPr>
            <a:spLocks noGrp="1"/>
          </p:cNvSpPr>
          <p:nvPr>
            <p:ph type="ftr" sz="quarter" idx="15"/>
          </p:nvPr>
        </p:nvSpPr>
        <p:spPr/>
        <p:txBody>
          <a:bodyPr/>
          <a:lstStyle/>
          <a:p>
            <a:pPr>
              <a:defRPr/>
            </a:pPr>
            <a:endParaRPr lang="en-US" dirty="0"/>
          </a:p>
        </p:txBody>
      </p:sp>
      <p:sp>
        <p:nvSpPr>
          <p:cNvPr id="3" name="Content Placeholder 2"/>
          <p:cNvSpPr>
            <a:spLocks noGrp="1"/>
          </p:cNvSpPr>
          <p:nvPr>
            <p:ph sz="quarter" idx="10"/>
          </p:nvPr>
        </p:nvSpPr>
        <p:spPr>
          <a:xfrm>
            <a:off x="1079203" y="620688"/>
            <a:ext cx="7465600" cy="5760640"/>
          </a:xfrm>
        </p:spPr>
        <p:txBody>
          <a:bodyPr/>
          <a:lstStyle/>
          <a:p>
            <a:pPr marL="285750" indent="-285750" algn="just">
              <a:buFont typeface="Arial" pitchFamily="34" charset="0"/>
              <a:buChar char="•"/>
            </a:pPr>
            <a:r>
              <a:rPr lang="en-US" sz="2400" b="1" dirty="0">
                <a:solidFill>
                  <a:schemeClr val="tx1"/>
                </a:solidFill>
              </a:rPr>
              <a:t>Government  and agencies buy-in of the proposed  </a:t>
            </a:r>
            <a:r>
              <a:rPr lang="en-AU" sz="2400" b="1" dirty="0">
                <a:solidFill>
                  <a:schemeClr val="tx1"/>
                </a:solidFill>
              </a:rPr>
              <a:t>Central Coordination and Policy Centre  for all Government Institutional Housing </a:t>
            </a:r>
          </a:p>
          <a:p>
            <a:pPr lvl="0" algn="just"/>
            <a:r>
              <a:rPr lang="en-US" sz="2400" dirty="0">
                <a:solidFill>
                  <a:schemeClr val="tx1"/>
                </a:solidFill>
              </a:rPr>
              <a:t>DPM does not have the ultimate mandate to be the regulator of PS Housing Policy through the Institutional Housing Governance Framework. Review the PSMA Act, General Order and other enabling laws in order for DPM to have the legal mandate.</a:t>
            </a:r>
          </a:p>
          <a:p>
            <a:pPr marL="0" indent="0" algn="just">
              <a:buNone/>
            </a:pPr>
            <a:endParaRPr lang="en-US" sz="2400" dirty="0"/>
          </a:p>
          <a:p>
            <a:pPr marL="285750" indent="-285750" algn="just">
              <a:buFont typeface="Arial" pitchFamily="34" charset="0"/>
              <a:buChar char="•"/>
            </a:pPr>
            <a:endParaRPr lang="en-US" sz="2400" b="1" dirty="0">
              <a:solidFill>
                <a:schemeClr val="tx1"/>
              </a:solidFill>
            </a:endParaRPr>
          </a:p>
        </p:txBody>
      </p:sp>
    </p:spTree>
    <p:extLst>
      <p:ext uri="{BB962C8B-B14F-4D97-AF65-F5344CB8AC3E}">
        <p14:creationId xmlns:p14="http://schemas.microsoft.com/office/powerpoint/2010/main" val="13728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16632"/>
            <a:ext cx="7824822" cy="667338"/>
          </a:xfrm>
        </p:spPr>
        <p:txBody>
          <a:bodyPr/>
          <a:lstStyle/>
          <a:p>
            <a:r>
              <a:rPr lang="en-AU" sz="3200" dirty="0"/>
              <a:t>FEEDBACK</a:t>
            </a:r>
          </a:p>
        </p:txBody>
      </p:sp>
      <p:sp>
        <p:nvSpPr>
          <p:cNvPr id="5" name="Footer Placeholder 4"/>
          <p:cNvSpPr>
            <a:spLocks noGrp="1"/>
          </p:cNvSpPr>
          <p:nvPr>
            <p:ph type="ftr" sz="quarter" idx="15"/>
          </p:nvPr>
        </p:nvSpPr>
        <p:spPr/>
        <p:txBody>
          <a:bodyPr/>
          <a:lstStyle/>
          <a:p>
            <a:pPr>
              <a:defRPr/>
            </a:pPr>
            <a:endParaRPr lang="en-US" dirty="0"/>
          </a:p>
        </p:txBody>
      </p:sp>
      <p:sp>
        <p:nvSpPr>
          <p:cNvPr id="3" name="Content Placeholder 2"/>
          <p:cNvSpPr>
            <a:spLocks noGrp="1"/>
          </p:cNvSpPr>
          <p:nvPr>
            <p:ph sz="quarter" idx="10"/>
          </p:nvPr>
        </p:nvSpPr>
        <p:spPr>
          <a:xfrm>
            <a:off x="1079203" y="620688"/>
            <a:ext cx="7465600" cy="5760640"/>
          </a:xfrm>
        </p:spPr>
        <p:txBody>
          <a:bodyPr/>
          <a:lstStyle/>
          <a:p>
            <a:pPr marL="285750" indent="-285750" algn="just">
              <a:buFont typeface="Arial" pitchFamily="34" charset="0"/>
              <a:buChar char="•"/>
            </a:pPr>
            <a:r>
              <a:rPr lang="en-US" sz="2800" b="1" dirty="0">
                <a:solidFill>
                  <a:schemeClr val="tx1"/>
                </a:solidFill>
              </a:rPr>
              <a:t>What do you think?</a:t>
            </a:r>
          </a:p>
          <a:p>
            <a:pPr marL="560388" lvl="1" indent="-285750" algn="just">
              <a:buFont typeface="Arial" pitchFamily="34" charset="0"/>
              <a:buChar char="•"/>
            </a:pPr>
            <a:r>
              <a:rPr lang="en-US" b="1" dirty="0">
                <a:solidFill>
                  <a:schemeClr val="tx1"/>
                </a:solidFill>
              </a:rPr>
              <a:t>Should we have  </a:t>
            </a:r>
            <a:r>
              <a:rPr lang="en-AU" b="1" dirty="0">
                <a:solidFill>
                  <a:schemeClr val="tx1"/>
                </a:solidFill>
              </a:rPr>
              <a:t>Central Coordination and Policy Centre  for all Government Institutional Housing </a:t>
            </a:r>
          </a:p>
          <a:p>
            <a:pPr marL="560388" lvl="1" indent="-285750" algn="just">
              <a:buFont typeface="Arial" pitchFamily="34" charset="0"/>
              <a:buChar char="•"/>
            </a:pPr>
            <a:r>
              <a:rPr lang="en-AU" b="1" dirty="0">
                <a:solidFill>
                  <a:schemeClr val="tx1"/>
                </a:solidFill>
              </a:rPr>
              <a:t>Should DPM be the regulator of Institutional Housing under this proposal of the Governance frame.</a:t>
            </a:r>
          </a:p>
          <a:p>
            <a:pPr marL="560388" lvl="1" indent="-285750" algn="just">
              <a:buFont typeface="Arial" pitchFamily="34" charset="0"/>
              <a:buChar char="•"/>
            </a:pPr>
            <a:r>
              <a:rPr lang="en-AU" b="1" dirty="0">
                <a:solidFill>
                  <a:schemeClr val="tx1"/>
                </a:solidFill>
              </a:rPr>
              <a:t>Therefore review the PSMA Act, General Order and other enabling laws in order for DPM to have the legal mandate</a:t>
            </a:r>
            <a:r>
              <a:rPr lang="en-US" dirty="0">
                <a:solidFill>
                  <a:schemeClr val="tx1"/>
                </a:solidFill>
              </a:rPr>
              <a:t>.</a:t>
            </a:r>
          </a:p>
          <a:p>
            <a:pPr marL="0" indent="0" algn="just">
              <a:buNone/>
            </a:pPr>
            <a:endParaRPr lang="en-US" sz="2400" dirty="0"/>
          </a:p>
          <a:p>
            <a:pPr marL="285750" indent="-285750" algn="just">
              <a:buFont typeface="Arial" pitchFamily="34" charset="0"/>
              <a:buChar char="•"/>
            </a:pPr>
            <a:endParaRPr lang="en-US" sz="2400" b="1" dirty="0">
              <a:solidFill>
                <a:schemeClr val="tx1"/>
              </a:solidFill>
            </a:endParaRPr>
          </a:p>
        </p:txBody>
      </p:sp>
    </p:spTree>
    <p:extLst>
      <p:ext uri="{BB962C8B-B14F-4D97-AF65-F5344CB8AC3E}">
        <p14:creationId xmlns:p14="http://schemas.microsoft.com/office/powerpoint/2010/main" val="373079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PM General Order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16028</TotalTime>
  <Words>1004</Words>
  <Application>Microsoft Office PowerPoint</Application>
  <PresentationFormat>On-screen Show (4:3)</PresentationFormat>
  <Paragraphs>62</Paragraphs>
  <Slides>10</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10</vt:i4>
      </vt:variant>
    </vt:vector>
  </HeadingPairs>
  <TitlesOfParts>
    <vt:vector size="25" baseType="lpstr">
      <vt:lpstr>바탕</vt:lpstr>
      <vt:lpstr>맑은 고딕</vt:lpstr>
      <vt:lpstr>Andes ExtraLight</vt:lpstr>
      <vt:lpstr>Arial</vt:lpstr>
      <vt:lpstr>Arial Narrow</vt:lpstr>
      <vt:lpstr>Calibri</vt:lpstr>
      <vt:lpstr>Courier New</vt:lpstr>
      <vt:lpstr>Franklin Gothic Book</vt:lpstr>
      <vt:lpstr>Lucida Calligraphy</vt:lpstr>
      <vt:lpstr>Perpetua</vt:lpstr>
      <vt:lpstr>Plantagenet Cherokee</vt:lpstr>
      <vt:lpstr>Verdana</vt:lpstr>
      <vt:lpstr>Wingdings</vt:lpstr>
      <vt:lpstr>Wingdings 2</vt:lpstr>
      <vt:lpstr>DPM General Order Theme</vt:lpstr>
      <vt:lpstr> </vt:lpstr>
      <vt:lpstr>Content </vt:lpstr>
      <vt:lpstr>INTRODUCTION </vt:lpstr>
      <vt:lpstr>ISSUES  </vt:lpstr>
      <vt:lpstr>ISSUES </vt:lpstr>
      <vt:lpstr>STRATEGY </vt:lpstr>
      <vt:lpstr>STATUS</vt:lpstr>
      <vt:lpstr>CHALLENGE</vt:lpstr>
      <vt:lpstr>FEEDBACK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Service  General Orders Road Show National Departments Gateway - Hotel, 7-mile 18th– 22nd June 2012</dc:title>
  <dc:creator>Amelia Raka</dc:creator>
  <cp:lastModifiedBy>Donald Kala</cp:lastModifiedBy>
  <cp:revision>1525</cp:revision>
  <cp:lastPrinted>2020-10-12T05:59:40Z</cp:lastPrinted>
  <dcterms:created xsi:type="dcterms:W3CDTF">2006-08-16T00:00:00Z</dcterms:created>
  <dcterms:modified xsi:type="dcterms:W3CDTF">2023-11-27T23:56:43Z</dcterms:modified>
</cp:coreProperties>
</file>