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Lst>
  <p:notesMasterIdLst>
    <p:notesMasterId r:id="rId23"/>
  </p:notesMasterIdLst>
  <p:sldIdLst>
    <p:sldId id="259" r:id="rId4"/>
    <p:sldId id="260" r:id="rId5"/>
    <p:sldId id="261" r:id="rId6"/>
    <p:sldId id="263" r:id="rId7"/>
    <p:sldId id="280" r:id="rId8"/>
    <p:sldId id="264" r:id="rId9"/>
    <p:sldId id="265" r:id="rId10"/>
    <p:sldId id="266" r:id="rId11"/>
    <p:sldId id="274" r:id="rId12"/>
    <p:sldId id="276" r:id="rId13"/>
    <p:sldId id="275" r:id="rId14"/>
    <p:sldId id="267" r:id="rId15"/>
    <p:sldId id="272" r:id="rId16"/>
    <p:sldId id="269" r:id="rId17"/>
    <p:sldId id="270" r:id="rId18"/>
    <p:sldId id="271" r:id="rId19"/>
    <p:sldId id="278" r:id="rId20"/>
    <p:sldId id="279" r:id="rId21"/>
    <p:sldId id="281" r:id="rId22"/>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GB"/>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000FCE03-9BF2-400C-A967-B889200C9A72}" type="datetimeFigureOut">
              <a:rPr lang="en-GB" smtClean="0"/>
              <a:t>28/11/2023</a:t>
            </a:fld>
            <a:endParaRPr lang="en-GB"/>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GB"/>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GB"/>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8DD5A4C1-7FD3-400C-92B5-51D402B79BE4}" type="slidenum">
              <a:rPr lang="en-GB" smtClean="0"/>
              <a:t>‹#›</a:t>
            </a:fld>
            <a:endParaRPr lang="en-GB"/>
          </a:p>
        </p:txBody>
      </p:sp>
    </p:spTree>
    <p:extLst>
      <p:ext uri="{BB962C8B-B14F-4D97-AF65-F5344CB8AC3E}">
        <p14:creationId xmlns:p14="http://schemas.microsoft.com/office/powerpoint/2010/main" val="3252488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5610" indent="-294465">
              <a:defRPr>
                <a:solidFill>
                  <a:schemeClr val="tx1"/>
                </a:solidFill>
                <a:latin typeface="Arial" panose="020B0604020202020204" pitchFamily="34" charset="0"/>
              </a:defRPr>
            </a:lvl2pPr>
            <a:lvl3pPr marL="1177862" indent="-235572">
              <a:defRPr>
                <a:solidFill>
                  <a:schemeClr val="tx1"/>
                </a:solidFill>
                <a:latin typeface="Arial" panose="020B0604020202020204" pitchFamily="34" charset="0"/>
              </a:defRPr>
            </a:lvl3pPr>
            <a:lvl4pPr marL="1649006" indent="-235572">
              <a:defRPr>
                <a:solidFill>
                  <a:schemeClr val="tx1"/>
                </a:solidFill>
                <a:latin typeface="Arial" panose="020B0604020202020204" pitchFamily="34" charset="0"/>
              </a:defRPr>
            </a:lvl4pPr>
            <a:lvl5pPr marL="2120151" indent="-235572">
              <a:defRPr>
                <a:solidFill>
                  <a:schemeClr val="tx1"/>
                </a:solidFill>
                <a:latin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defRPr>
            </a:lvl9pPr>
          </a:lstStyle>
          <a:p>
            <a:pPr defTabSz="942289" fontAlgn="base">
              <a:spcBef>
                <a:spcPct val="0"/>
              </a:spcBef>
              <a:spcAft>
                <a:spcPct val="0"/>
              </a:spcAft>
              <a:defRPr/>
            </a:pPr>
            <a:fld id="{97E2AABF-C8A6-49F8-B1C2-4DE41837A975}" type="slidenum">
              <a:rPr lang="en-GB" altLang="en-US">
                <a:solidFill>
                  <a:prstClr val="black"/>
                </a:solidFill>
                <a:latin typeface="Calibri" panose="020F0502020204030204" pitchFamily="34" charset="0"/>
              </a:rPr>
              <a:pPr defTabSz="942289" fontAlgn="base">
                <a:spcBef>
                  <a:spcPct val="0"/>
                </a:spcBef>
                <a:spcAft>
                  <a:spcPct val="0"/>
                </a:spcAft>
                <a:defRPr/>
              </a:pPr>
              <a:t>1</a:t>
            </a:fld>
            <a:endParaRPr lang="en-GB"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19770861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useBgFill="1">
        <p:nvSpPr>
          <p:cNvPr id="5" name="Rounded Rectangle 4"/>
          <p:cNvSpPr/>
          <p:nvPr/>
        </p:nvSpPr>
        <p:spPr>
          <a:xfrm>
            <a:off x="86785" y="69851"/>
            <a:ext cx="12018433"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6" name="Rectangle 5"/>
          <p:cNvSpPr/>
          <p:nvPr/>
        </p:nvSpPr>
        <p:spPr>
          <a:xfrm>
            <a:off x="1219201" y="1449389"/>
            <a:ext cx="10892367"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7" name="Rectangle 6"/>
          <p:cNvSpPr/>
          <p:nvPr/>
        </p:nvSpPr>
        <p:spPr>
          <a:xfrm>
            <a:off x="1219201" y="1371600"/>
            <a:ext cx="10892367" cy="1460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10" name="Rectangle 9"/>
          <p:cNvSpPr/>
          <p:nvPr/>
        </p:nvSpPr>
        <p:spPr>
          <a:xfrm>
            <a:off x="1219201" y="2971800"/>
            <a:ext cx="10892367" cy="11588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pic>
        <p:nvPicPr>
          <p:cNvPr id="11" name="Picture 10"/>
          <p:cNvPicPr/>
          <p:nvPr/>
        </p:nvPicPr>
        <p:blipFill>
          <a:blip r:embed="rId2"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12" name="TextBox 18"/>
          <p:cNvSpPr txBox="1">
            <a:spLocks noChangeArrowheads="1"/>
          </p:cNvSpPr>
          <p:nvPr/>
        </p:nvSpPr>
        <p:spPr bwMode="auto">
          <a:xfrm rot="16200000">
            <a:off x="-2261657" y="3426768"/>
            <a:ext cx="5791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400" b="0" i="0" u="none" strike="noStrike" kern="1200" cap="none" spc="0" normalizeH="0" baseline="0" noProof="0" dirty="0">
                <a:ln>
                  <a:noFill/>
                </a:ln>
                <a:solidFill>
                  <a:srgbClr val="000000"/>
                </a:solidFill>
                <a:effectLst/>
                <a:uLnTx/>
                <a:uFillTx/>
                <a:latin typeface="Lucida Calligraphy" pitchFamily="66" charset="0"/>
                <a:ea typeface="+mn-ea"/>
                <a:cs typeface="+mn-cs"/>
              </a:rPr>
              <a:t>“Rise Up, Step Up, Speak Up”</a:t>
            </a:r>
            <a:endParaRPr kumimoji="0" lang="en-GB" sz="2400" b="0" i="0" u="none" strike="noStrike" kern="1200" cap="none" spc="0" normalizeH="0" baseline="0" noProof="0" dirty="0">
              <a:ln>
                <a:noFill/>
              </a:ln>
              <a:solidFill>
                <a:srgbClr val="000000"/>
              </a:solidFill>
              <a:effectLst/>
              <a:uLnTx/>
              <a:uFillTx/>
              <a:latin typeface="Lucida Calligraphy" pitchFamily="66" charset="0"/>
              <a:ea typeface="+mn-ea"/>
              <a:cs typeface="+mn-cs"/>
            </a:endParaRPr>
          </a:p>
        </p:txBody>
      </p:sp>
      <p:sp>
        <p:nvSpPr>
          <p:cNvPr id="13" name="Rectangle 19"/>
          <p:cNvSpPr>
            <a:spLocks noChangeArrowheads="1"/>
          </p:cNvSpPr>
          <p:nvPr/>
        </p:nvSpPr>
        <p:spPr bwMode="auto">
          <a:xfrm>
            <a:off x="5791200" y="6172201"/>
            <a:ext cx="6096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AU" altLang="en-US" sz="2400" b="0" i="0" u="none" strike="noStrike" kern="1200" cap="none" spc="0" normalizeH="0" baseline="0" noProof="0" dirty="0">
                <a:ln>
                  <a:noFill/>
                </a:ln>
                <a:solidFill>
                  <a:srgbClr val="696464"/>
                </a:solidFill>
                <a:effectLst/>
                <a:uLnTx/>
                <a:uFillTx/>
                <a:latin typeface="Plantagenet Cherokee" pitchFamily="18" charset="0"/>
                <a:ea typeface="+mn-ea"/>
                <a:cs typeface="+mn-cs"/>
              </a:rPr>
              <a:t>www.dpm.gov.pg</a:t>
            </a:r>
            <a:endParaRPr kumimoji="0" lang="en-AU" altLang="en-US" sz="2000" b="0" i="0" u="none" strike="noStrike" kern="1200" cap="none" spc="0" normalizeH="0" baseline="0" noProof="0" dirty="0">
              <a:ln>
                <a:noFill/>
              </a:ln>
              <a:solidFill>
                <a:srgbClr val="696464"/>
              </a:solidFill>
              <a:effectLst/>
              <a:uLnTx/>
              <a:uFillTx/>
              <a:latin typeface="Plantagenet Cherokee" pitchFamily="18" charset="0"/>
              <a:ea typeface="+mn-ea"/>
              <a:cs typeface="+mn-cs"/>
            </a:endParaRPr>
          </a:p>
        </p:txBody>
      </p:sp>
      <p:sp>
        <p:nvSpPr>
          <p:cNvPr id="9" name="Subtitle 8"/>
          <p:cNvSpPr>
            <a:spLocks noGrp="1"/>
          </p:cNvSpPr>
          <p:nvPr>
            <p:ph type="subTitle" idx="1"/>
          </p:nvPr>
        </p:nvSpPr>
        <p:spPr>
          <a:xfrm>
            <a:off x="1727200" y="3200400"/>
            <a:ext cx="8534400" cy="1600200"/>
          </a:xfrm>
        </p:spPr>
        <p:txBody>
          <a:bodyPr/>
          <a:lstStyle>
            <a:lvl1pPr marL="0" indent="0" algn="ctr">
              <a:buNone/>
              <a:defRPr sz="28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1219200" y="1505931"/>
            <a:ext cx="10363200" cy="1470025"/>
          </a:xfrm>
        </p:spPr>
        <p:txBody>
          <a:bodyPr anchor="ctr"/>
          <a:lstStyle>
            <a:lvl1pPr algn="ctr">
              <a:defRPr lang="en-US" dirty="0">
                <a:solidFill>
                  <a:srgbClr val="FFFFFF"/>
                </a:solidFill>
              </a:defRPr>
            </a:lvl1pPr>
          </a:lstStyle>
          <a:p>
            <a:r>
              <a:rPr lang="en-US"/>
              <a:t>Click to edit Master title style</a:t>
            </a:r>
          </a:p>
        </p:txBody>
      </p:sp>
      <p:sp>
        <p:nvSpPr>
          <p:cNvPr id="14" name="Slide Number Placeholder 28"/>
          <p:cNvSpPr>
            <a:spLocks noGrp="1"/>
          </p:cNvSpPr>
          <p:nvPr>
            <p:ph type="sldNum" sz="quarter" idx="10"/>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sz="1400">
                <a:solidFill>
                  <a:srgbClr val="FFFFFF"/>
                </a:solidFill>
              </a:defRPr>
            </a:lvl1pPr>
          </a:lstStyle>
          <a:p>
            <a:pPr fontAlgn="base">
              <a:spcBef>
                <a:spcPct val="0"/>
              </a:spcBef>
              <a:spcAft>
                <a:spcPct val="0"/>
              </a:spcAft>
            </a:pPr>
            <a:fld id="{66C0ABAF-DA2F-4944-9EB6-CFA86FFD3217}" type="slidenum">
              <a:rPr lang="en-GB" altLang="en-US" smtClean="0">
                <a:latin typeface="Arial" panose="020B0604020202020204" pitchFamily="34" charset="0"/>
              </a:rPr>
              <a:pPr fontAlgn="base">
                <a:spcBef>
                  <a:spcPct val="0"/>
                </a:spcBef>
                <a:spcAft>
                  <a:spcPct val="0"/>
                </a:spcAft>
              </a:pPr>
              <a:t>‹#›</a:t>
            </a:fld>
            <a:endParaRPr lang="en-GB" altLang="en-US">
              <a:latin typeface="Arial" panose="020B0604020202020204" pitchFamily="34" charset="0"/>
            </a:endParaRPr>
          </a:p>
        </p:txBody>
      </p:sp>
    </p:spTree>
    <p:extLst>
      <p:ext uri="{BB962C8B-B14F-4D97-AF65-F5344CB8AC3E}">
        <p14:creationId xmlns:p14="http://schemas.microsoft.com/office/powerpoint/2010/main" val="422718121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80F665F4-968F-48A1-A861-62EE439ABE2D}" type="datetime1">
              <a:rPr lang="en-GB" smtClean="0">
                <a:solidFill>
                  <a:prstClr val="black"/>
                </a:solidFill>
              </a:rPr>
              <a:t>28/11/2023</a:t>
            </a:fld>
            <a:endParaRPr lang="en-GB" dirty="0">
              <a:solidFill>
                <a:prstClr val="black"/>
              </a:solidFill>
            </a:endParaRPr>
          </a:p>
        </p:txBody>
      </p:sp>
      <p:sp>
        <p:nvSpPr>
          <p:cNvPr id="5"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6"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EEB0267A-8532-4844-BD57-18060D7A1DC2}"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38019296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394876F4-03E8-4F7F-9779-25B052DA995D}" type="datetime1">
              <a:rPr lang="en-GB" smtClean="0">
                <a:solidFill>
                  <a:prstClr val="black"/>
                </a:solidFill>
              </a:rPr>
              <a:t>28/11/2023</a:t>
            </a:fld>
            <a:endParaRPr lang="en-GB" dirty="0">
              <a:solidFill>
                <a:prstClr val="black"/>
              </a:solidFill>
            </a:endParaRPr>
          </a:p>
        </p:txBody>
      </p:sp>
      <p:sp>
        <p:nvSpPr>
          <p:cNvPr id="5"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6"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9BEA0702-1272-4767-A6C4-5113D1D8CC25}"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1782730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143000"/>
            <a:ext cx="106680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324600"/>
            <a:ext cx="10972800" cy="342900"/>
          </a:xfrm>
          <a:prstGeom prst="rect">
            <a:avLst/>
          </a:prstGeom>
        </p:spPr>
        <p:txBody>
          <a:bodyPr/>
          <a:lstStyle>
            <a:lvl1pPr eaLnBrk="1" hangingPunct="1">
              <a:defRPr>
                <a:latin typeface="Arial" charset="0"/>
              </a:defRPr>
            </a:lvl1pPr>
          </a:lstStyle>
          <a:p>
            <a:pPr fontAlgn="base">
              <a:spcBef>
                <a:spcPct val="0"/>
              </a:spcBef>
              <a:spcAft>
                <a:spcPct val="0"/>
              </a:spcAft>
              <a:defRPr/>
            </a:pPr>
            <a:fld id="{ECD57797-E039-4182-BE70-39CBBE061797}" type="datetime1">
              <a:rPr lang="en-GB" smtClean="0">
                <a:solidFill>
                  <a:prstClr val="black"/>
                </a:solidFill>
              </a:rPr>
              <a:t>28/11/2023</a:t>
            </a:fld>
            <a:endParaRPr lang="en-GB" dirty="0">
              <a:solidFill>
                <a:prstClr val="black"/>
              </a:solidFill>
            </a:endParaRPr>
          </a:p>
        </p:txBody>
      </p:sp>
    </p:spTree>
    <p:extLst>
      <p:ext uri="{BB962C8B-B14F-4D97-AF65-F5344CB8AC3E}">
        <p14:creationId xmlns:p14="http://schemas.microsoft.com/office/powerpoint/2010/main" val="1693797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useBgFill="1">
        <p:nvSpPr>
          <p:cNvPr id="5" name="Rounded Rectangle 4"/>
          <p:cNvSpPr/>
          <p:nvPr/>
        </p:nvSpPr>
        <p:spPr>
          <a:xfrm>
            <a:off x="86785" y="69851"/>
            <a:ext cx="12018433"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6" name="Rectangle 5"/>
          <p:cNvSpPr/>
          <p:nvPr/>
        </p:nvSpPr>
        <p:spPr>
          <a:xfrm>
            <a:off x="1219201" y="1449389"/>
            <a:ext cx="10892367"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7" name="Rectangle 6"/>
          <p:cNvSpPr/>
          <p:nvPr/>
        </p:nvSpPr>
        <p:spPr>
          <a:xfrm>
            <a:off x="1219201" y="1371600"/>
            <a:ext cx="10892367" cy="1460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10" name="Rectangle 9"/>
          <p:cNvSpPr/>
          <p:nvPr/>
        </p:nvSpPr>
        <p:spPr>
          <a:xfrm>
            <a:off x="1219201" y="2971800"/>
            <a:ext cx="10892367" cy="11588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pic>
        <p:nvPicPr>
          <p:cNvPr id="11" name="Picture 10"/>
          <p:cNvPicPr/>
          <p:nvPr/>
        </p:nvPicPr>
        <p:blipFill>
          <a:blip r:embed="rId2"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12" name="TextBox 18"/>
          <p:cNvSpPr txBox="1">
            <a:spLocks noChangeArrowheads="1"/>
          </p:cNvSpPr>
          <p:nvPr/>
        </p:nvSpPr>
        <p:spPr bwMode="auto">
          <a:xfrm rot="16200000">
            <a:off x="-2261657" y="3426768"/>
            <a:ext cx="5791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400" b="0" i="0" u="none" strike="noStrike" kern="1200" cap="none" spc="0" normalizeH="0" baseline="0" noProof="0" dirty="0">
                <a:ln>
                  <a:noFill/>
                </a:ln>
                <a:solidFill>
                  <a:srgbClr val="000000"/>
                </a:solidFill>
                <a:effectLst/>
                <a:uLnTx/>
                <a:uFillTx/>
                <a:latin typeface="Lucida Calligraphy" pitchFamily="66" charset="0"/>
                <a:ea typeface="+mn-ea"/>
                <a:cs typeface="+mn-cs"/>
              </a:rPr>
              <a:t>“Rise Up, Step Up, Speak Up”</a:t>
            </a:r>
            <a:endParaRPr kumimoji="0" lang="en-GB" sz="2400" b="0" i="0" u="none" strike="noStrike" kern="1200" cap="none" spc="0" normalizeH="0" baseline="0" noProof="0" dirty="0">
              <a:ln>
                <a:noFill/>
              </a:ln>
              <a:solidFill>
                <a:srgbClr val="000000"/>
              </a:solidFill>
              <a:effectLst/>
              <a:uLnTx/>
              <a:uFillTx/>
              <a:latin typeface="Lucida Calligraphy" pitchFamily="66" charset="0"/>
              <a:ea typeface="+mn-ea"/>
              <a:cs typeface="+mn-cs"/>
            </a:endParaRPr>
          </a:p>
        </p:txBody>
      </p:sp>
      <p:sp>
        <p:nvSpPr>
          <p:cNvPr id="13" name="Rectangle 19"/>
          <p:cNvSpPr>
            <a:spLocks noChangeArrowheads="1"/>
          </p:cNvSpPr>
          <p:nvPr/>
        </p:nvSpPr>
        <p:spPr bwMode="auto">
          <a:xfrm>
            <a:off x="5791200" y="6172201"/>
            <a:ext cx="6096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AU" altLang="en-US" sz="2400" b="0" i="0" u="none" strike="noStrike" kern="1200" cap="none" spc="0" normalizeH="0" baseline="0" noProof="0" dirty="0">
                <a:ln>
                  <a:noFill/>
                </a:ln>
                <a:solidFill>
                  <a:srgbClr val="696464"/>
                </a:solidFill>
                <a:effectLst/>
                <a:uLnTx/>
                <a:uFillTx/>
                <a:latin typeface="Plantagenet Cherokee" pitchFamily="18" charset="0"/>
                <a:ea typeface="+mn-ea"/>
                <a:cs typeface="+mn-cs"/>
              </a:rPr>
              <a:t>www.dpm.gov.pg</a:t>
            </a:r>
            <a:endParaRPr kumimoji="0" lang="en-AU" altLang="en-US" sz="2000" b="0" i="0" u="none" strike="noStrike" kern="1200" cap="none" spc="0" normalizeH="0" baseline="0" noProof="0" dirty="0">
              <a:ln>
                <a:noFill/>
              </a:ln>
              <a:solidFill>
                <a:srgbClr val="696464"/>
              </a:solidFill>
              <a:effectLst/>
              <a:uLnTx/>
              <a:uFillTx/>
              <a:latin typeface="Plantagenet Cherokee" pitchFamily="18" charset="0"/>
              <a:ea typeface="+mn-ea"/>
              <a:cs typeface="+mn-cs"/>
            </a:endParaRPr>
          </a:p>
        </p:txBody>
      </p:sp>
      <p:sp>
        <p:nvSpPr>
          <p:cNvPr id="9" name="Subtitle 8"/>
          <p:cNvSpPr>
            <a:spLocks noGrp="1"/>
          </p:cNvSpPr>
          <p:nvPr>
            <p:ph type="subTitle" idx="1"/>
          </p:nvPr>
        </p:nvSpPr>
        <p:spPr>
          <a:xfrm>
            <a:off x="1727200" y="3200400"/>
            <a:ext cx="8534400" cy="1600200"/>
          </a:xfrm>
        </p:spPr>
        <p:txBody>
          <a:bodyPr/>
          <a:lstStyle>
            <a:lvl1pPr marL="0" indent="0" algn="ctr">
              <a:buNone/>
              <a:defRPr sz="28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1219200" y="1505931"/>
            <a:ext cx="10363200" cy="1470025"/>
          </a:xfrm>
        </p:spPr>
        <p:txBody>
          <a:bodyPr anchor="ctr"/>
          <a:lstStyle>
            <a:lvl1pPr algn="ctr">
              <a:defRPr lang="en-US" dirty="0">
                <a:solidFill>
                  <a:srgbClr val="FFFFFF"/>
                </a:solidFill>
              </a:defRPr>
            </a:lvl1pPr>
          </a:lstStyle>
          <a:p>
            <a:r>
              <a:rPr lang="en-US"/>
              <a:t>Click to edit Master title style</a:t>
            </a:r>
          </a:p>
        </p:txBody>
      </p:sp>
      <p:sp>
        <p:nvSpPr>
          <p:cNvPr id="14" name="Slide Number Placeholder 28"/>
          <p:cNvSpPr>
            <a:spLocks noGrp="1"/>
          </p:cNvSpPr>
          <p:nvPr>
            <p:ph type="sldNum" sz="quarter" idx="10"/>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sz="1400">
                <a:solidFill>
                  <a:srgbClr val="FFFFFF"/>
                </a:solidFill>
              </a:defRPr>
            </a:lvl1pPr>
          </a:lstStyle>
          <a:p>
            <a:pPr fontAlgn="base">
              <a:spcBef>
                <a:spcPct val="0"/>
              </a:spcBef>
              <a:spcAft>
                <a:spcPct val="0"/>
              </a:spcAft>
            </a:pPr>
            <a:fld id="{66C0ABAF-DA2F-4944-9EB6-CFA86FFD3217}" type="slidenum">
              <a:rPr lang="en-GB" altLang="en-US" smtClean="0">
                <a:latin typeface="Arial" panose="020B0604020202020204" pitchFamily="34" charset="0"/>
              </a:rPr>
              <a:pPr fontAlgn="base">
                <a:spcBef>
                  <a:spcPct val="0"/>
                </a:spcBef>
                <a:spcAft>
                  <a:spcPct val="0"/>
                </a:spcAft>
              </a:pPr>
              <a:t>‹#›</a:t>
            </a:fld>
            <a:endParaRPr lang="en-GB" altLang="en-US">
              <a:latin typeface="Arial" panose="020B0604020202020204" pitchFamily="34" charset="0"/>
            </a:endParaRPr>
          </a:p>
        </p:txBody>
      </p:sp>
    </p:spTree>
    <p:extLst>
      <p:ext uri="{BB962C8B-B14F-4D97-AF65-F5344CB8AC3E}">
        <p14:creationId xmlns:p14="http://schemas.microsoft.com/office/powerpoint/2010/main" val="420134612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PM GO Rollout">
    <p:spTree>
      <p:nvGrpSpPr>
        <p:cNvPr id="1" name=""/>
        <p:cNvGrpSpPr/>
        <p:nvPr/>
      </p:nvGrpSpPr>
      <p:grpSpPr>
        <a:xfrm>
          <a:off x="0" y="0"/>
          <a:ext cx="0" cy="0"/>
          <a:chOff x="0" y="0"/>
          <a:chExt cx="0" cy="0"/>
        </a:xfrm>
      </p:grpSpPr>
      <p:pic>
        <p:nvPicPr>
          <p:cNvPr id="4" name="Picture 3"/>
          <p:cNvPicPr/>
          <p:nvPr/>
        </p:nvPicPr>
        <p:blipFill>
          <a:blip r:embed="rId2"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8" name="Content Placeholder 7"/>
          <p:cNvSpPr>
            <a:spLocks noGrp="1"/>
          </p:cNvSpPr>
          <p:nvPr>
            <p:ph sz="quarter" idx="1"/>
          </p:nvPr>
        </p:nvSpPr>
        <p:spPr>
          <a:xfrm>
            <a:off x="1320800" y="1066800"/>
            <a:ext cx="10566400" cy="4876800"/>
          </a:xfrm>
        </p:spPr>
        <p:txBody>
          <a:bodyPr/>
          <a:lstStyle>
            <a:lvl1pPr>
              <a:defRPr baseline="0">
                <a:latin typeface="Calibri" pitchFamily="34" charset="0"/>
              </a:defRPr>
            </a:lvl1pPr>
            <a:lvl2pPr>
              <a:buFont typeface="Courier New" pitchFamily="49" charset="0"/>
              <a:buChar char="o"/>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GB"/>
          </a:p>
        </p:txBody>
      </p:sp>
      <p:sp>
        <p:nvSpPr>
          <p:cNvPr id="5" name="Date Placeholder 13"/>
          <p:cNvSpPr>
            <a:spLocks noGrp="1"/>
          </p:cNvSpPr>
          <p:nvPr>
            <p:ph type="dt" sz="half" idx="10"/>
          </p:nvPr>
        </p:nvSpPr>
        <p:spPr>
          <a:xfrm>
            <a:off x="1219200" y="6248400"/>
            <a:ext cx="10972800" cy="419100"/>
          </a:xfrm>
          <a:prstGeom prst="rect">
            <a:avLst/>
          </a:prstGeom>
        </p:spPr>
        <p:txBody>
          <a:bodyPr/>
          <a:lstStyle>
            <a:lvl1pPr algn="l" eaLnBrk="1" fontAlgn="auto" latinLnBrk="0" hangingPunct="1">
              <a:spcBef>
                <a:spcPts val="0"/>
              </a:spcBef>
              <a:spcAft>
                <a:spcPts val="0"/>
              </a:spcAft>
              <a:defRPr kumimoji="0" sz="2000">
                <a:solidFill>
                  <a:schemeClr val="tx2"/>
                </a:solidFill>
                <a:latin typeface="Plantagenet Cherokee" pitchFamily="18" charset="0"/>
              </a:defRPr>
            </a:lvl1pPr>
          </a:lstStyle>
          <a:p>
            <a:pPr>
              <a:defRPr/>
            </a:pPr>
            <a:fld id="{0CE26ED9-400E-44EB-9898-C5CE4762F623}" type="datetime1">
              <a:rPr lang="en-GB" smtClean="0">
                <a:solidFill>
                  <a:srgbClr val="696464"/>
                </a:solidFill>
              </a:rPr>
              <a:t>28/11/2023</a:t>
            </a:fld>
            <a:endParaRPr lang="en-GB" dirty="0">
              <a:solidFill>
                <a:srgbClr val="696464"/>
              </a:solidFill>
            </a:endParaRPr>
          </a:p>
        </p:txBody>
      </p:sp>
    </p:spTree>
    <p:extLst>
      <p:ext uri="{BB962C8B-B14F-4D97-AF65-F5344CB8AC3E}">
        <p14:creationId xmlns:p14="http://schemas.microsoft.com/office/powerpoint/2010/main" val="4231768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useBgFill="1">
        <p:nvSpPr>
          <p:cNvPr id="5" name="Rounded Rectangle 4"/>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6" name="Rectangle 5"/>
          <p:cNvSpPr/>
          <p:nvPr/>
        </p:nvSpPr>
        <p:spPr>
          <a:xfrm flipV="1">
            <a:off x="93134" y="2376489"/>
            <a:ext cx="12018433"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7" name="Rectangle 6"/>
          <p:cNvSpPr/>
          <p:nvPr/>
        </p:nvSpPr>
        <p:spPr>
          <a:xfrm>
            <a:off x="93134" y="2341564"/>
            <a:ext cx="12018433"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8" name="Rectangle 7"/>
          <p:cNvSpPr/>
          <p:nvPr/>
        </p:nvSpPr>
        <p:spPr>
          <a:xfrm>
            <a:off x="91018" y="2468564"/>
            <a:ext cx="12020549"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2" name="Title 1"/>
          <p:cNvSpPr>
            <a:spLocks noGrp="1"/>
          </p:cNvSpPr>
          <p:nvPr>
            <p:ph type="title"/>
          </p:nvPr>
        </p:nvSpPr>
        <p:spPr>
          <a:xfrm>
            <a:off x="963084" y="952501"/>
            <a:ext cx="103632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963084" y="2547938"/>
            <a:ext cx="103632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CBCA9177-60D1-4338-B17F-6B58DA9AF1B3}" type="datetime1">
              <a:rPr lang="en-GB" smtClean="0">
                <a:solidFill>
                  <a:prstClr val="black"/>
                </a:solidFill>
              </a:rPr>
              <a:t>28/11/2023</a:t>
            </a:fld>
            <a:endParaRPr lang="en-GB" dirty="0">
              <a:solidFill>
                <a:prstClr val="black"/>
              </a:solidFill>
            </a:endParaRPr>
          </a:p>
        </p:txBody>
      </p:sp>
      <p:sp>
        <p:nvSpPr>
          <p:cNvPr id="10" name="Footer Placeholder 4"/>
          <p:cNvSpPr>
            <a:spLocks noGrp="1"/>
          </p:cNvSpPr>
          <p:nvPr>
            <p:ph type="ftr" sz="quarter" idx="11"/>
          </p:nvPr>
        </p:nvSpPr>
        <p:spPr>
          <a:xfrm>
            <a:off x="1066800" y="6172200"/>
            <a:ext cx="53340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11" name="Slide Number Placeholder 5"/>
          <p:cNvSpPr>
            <a:spLocks noGrp="1"/>
          </p:cNvSpPr>
          <p:nvPr>
            <p:ph type="sldNum" sz="quarter" idx="12"/>
          </p:nvPr>
        </p:nvSpPr>
        <p:spPr>
          <a:xfrm>
            <a:off x="194733" y="6208713"/>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BC917535-E455-4992-B56F-B734EFC1FB89}"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372612819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12192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65786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CCBEFBE6-A367-4C38-AF27-2633BA8E6AA8}" type="datetime1">
              <a:rPr lang="en-GB" smtClean="0">
                <a:solidFill>
                  <a:prstClr val="black"/>
                </a:solidFill>
              </a:rPr>
              <a:t>28/11/2023</a:t>
            </a:fld>
            <a:endParaRPr lang="en-GB" dirty="0">
              <a:solidFill>
                <a:prstClr val="black"/>
              </a:solidFill>
            </a:endParaRPr>
          </a:p>
        </p:txBody>
      </p:sp>
      <p:sp>
        <p:nvSpPr>
          <p:cNvPr id="6"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7"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836A6C4D-00ED-4D76-BE73-13452A9EC99C}"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9204170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12192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66040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C8F75201-1CC3-4FC2-B7E3-34C0917DFB81}" type="datetime1">
              <a:rPr lang="en-GB" smtClean="0">
                <a:solidFill>
                  <a:prstClr val="black"/>
                </a:solidFill>
              </a:rPr>
              <a:t>28/11/2023</a:t>
            </a:fld>
            <a:endParaRPr lang="en-GB" dirty="0">
              <a:solidFill>
                <a:prstClr val="black"/>
              </a:solidFill>
            </a:endParaRPr>
          </a:p>
        </p:txBody>
      </p:sp>
      <p:sp>
        <p:nvSpPr>
          <p:cNvPr id="8"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9"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ED364BB5-CF0C-420F-AA79-F1D48793E1F2}"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2367362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6DC5F9AE-70B6-4344-9566-A934BFBF17D7}" type="datetime1">
              <a:rPr lang="en-GB" smtClean="0">
                <a:solidFill>
                  <a:prstClr val="black"/>
                </a:solidFill>
              </a:rPr>
              <a:t>28/11/2023</a:t>
            </a:fld>
            <a:endParaRPr lang="en-GB" dirty="0">
              <a:solidFill>
                <a:prstClr val="black"/>
              </a:solidFill>
            </a:endParaRPr>
          </a:p>
        </p:txBody>
      </p:sp>
      <p:sp>
        <p:nvSpPr>
          <p:cNvPr id="4"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5"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CF824104-87BC-458E-B232-0F83AE961992}"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6739051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0AF04A17-30F6-4243-9514-CCFD58FAF017}" type="datetime1">
              <a:rPr lang="en-GB" smtClean="0">
                <a:solidFill>
                  <a:prstClr val="black"/>
                </a:solidFill>
              </a:rPr>
              <a:t>28/11/2023</a:t>
            </a:fld>
            <a:endParaRPr lang="en-GB" dirty="0">
              <a:solidFill>
                <a:prstClr val="black"/>
              </a:solidFill>
            </a:endParaRPr>
          </a:p>
        </p:txBody>
      </p:sp>
      <p:sp>
        <p:nvSpPr>
          <p:cNvPr id="3"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4"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486CE304-1F76-4570-BAAE-7149961576A5}"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31854126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PM GO Rollout">
    <p:spTree>
      <p:nvGrpSpPr>
        <p:cNvPr id="1" name=""/>
        <p:cNvGrpSpPr/>
        <p:nvPr/>
      </p:nvGrpSpPr>
      <p:grpSpPr>
        <a:xfrm>
          <a:off x="0" y="0"/>
          <a:ext cx="0" cy="0"/>
          <a:chOff x="0" y="0"/>
          <a:chExt cx="0" cy="0"/>
        </a:xfrm>
      </p:grpSpPr>
      <p:pic>
        <p:nvPicPr>
          <p:cNvPr id="4" name="Picture 3"/>
          <p:cNvPicPr/>
          <p:nvPr/>
        </p:nvPicPr>
        <p:blipFill>
          <a:blip r:embed="rId2"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8" name="Content Placeholder 7"/>
          <p:cNvSpPr>
            <a:spLocks noGrp="1"/>
          </p:cNvSpPr>
          <p:nvPr>
            <p:ph sz="quarter" idx="1"/>
          </p:nvPr>
        </p:nvSpPr>
        <p:spPr>
          <a:xfrm>
            <a:off x="1320800" y="1066800"/>
            <a:ext cx="10566400" cy="4876800"/>
          </a:xfrm>
        </p:spPr>
        <p:txBody>
          <a:bodyPr/>
          <a:lstStyle>
            <a:lvl1pPr>
              <a:defRPr baseline="0">
                <a:latin typeface="Calibri" pitchFamily="34" charset="0"/>
              </a:defRPr>
            </a:lvl1pPr>
            <a:lvl2pPr>
              <a:buFont typeface="Courier New" pitchFamily="49" charset="0"/>
              <a:buChar char="o"/>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GB"/>
          </a:p>
        </p:txBody>
      </p:sp>
      <p:sp>
        <p:nvSpPr>
          <p:cNvPr id="5" name="Date Placeholder 13"/>
          <p:cNvSpPr>
            <a:spLocks noGrp="1"/>
          </p:cNvSpPr>
          <p:nvPr>
            <p:ph type="dt" sz="half" idx="10"/>
          </p:nvPr>
        </p:nvSpPr>
        <p:spPr>
          <a:xfrm>
            <a:off x="1219200" y="6248400"/>
            <a:ext cx="10972800" cy="419100"/>
          </a:xfrm>
          <a:prstGeom prst="rect">
            <a:avLst/>
          </a:prstGeom>
        </p:spPr>
        <p:txBody>
          <a:bodyPr/>
          <a:lstStyle>
            <a:lvl1pPr algn="l" eaLnBrk="1" fontAlgn="auto" latinLnBrk="0" hangingPunct="1">
              <a:spcBef>
                <a:spcPts val="0"/>
              </a:spcBef>
              <a:spcAft>
                <a:spcPts val="0"/>
              </a:spcAft>
              <a:defRPr kumimoji="0" sz="2000">
                <a:solidFill>
                  <a:schemeClr val="tx2"/>
                </a:solidFill>
                <a:latin typeface="Plantagenet Cherokee" pitchFamily="18" charset="0"/>
              </a:defRPr>
            </a:lvl1pPr>
          </a:lstStyle>
          <a:p>
            <a:pPr>
              <a:defRPr/>
            </a:pPr>
            <a:fld id="{B293B42D-EE4C-4DF3-B2B4-D6416C6D2802}" type="datetime1">
              <a:rPr lang="en-GB" smtClean="0">
                <a:solidFill>
                  <a:srgbClr val="696464"/>
                </a:solidFill>
              </a:rPr>
              <a:t>28/11/2023</a:t>
            </a:fld>
            <a:endParaRPr lang="en-GB" dirty="0">
              <a:solidFill>
                <a:srgbClr val="696464"/>
              </a:solidFill>
            </a:endParaRPr>
          </a:p>
        </p:txBody>
      </p:sp>
    </p:spTree>
    <p:extLst>
      <p:ext uri="{BB962C8B-B14F-4D97-AF65-F5344CB8AC3E}">
        <p14:creationId xmlns:p14="http://schemas.microsoft.com/office/powerpoint/2010/main" val="23935869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useBgFill="1">
        <p:nvSpPr>
          <p:cNvPr id="6" name="Rounded Rectangle 5"/>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2" name="Title 1"/>
          <p:cNvSpPr>
            <a:spLocks noGrp="1"/>
          </p:cNvSpPr>
          <p:nvPr>
            <p:ph type="title"/>
          </p:nvPr>
        </p:nvSpPr>
        <p:spPr>
          <a:xfrm>
            <a:off x="1219200" y="273050"/>
            <a:ext cx="103632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3962400" y="1600200"/>
            <a:ext cx="762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C14B7527-E754-4F90-BC10-78B43DEC1471}" type="datetime1">
              <a:rPr lang="en-GB" smtClean="0">
                <a:solidFill>
                  <a:prstClr val="black"/>
                </a:solidFill>
              </a:rPr>
              <a:t>28/11/2023</a:t>
            </a:fld>
            <a:endParaRPr lang="en-GB" dirty="0">
              <a:solidFill>
                <a:prstClr val="black"/>
              </a:solidFill>
            </a:endParaRPr>
          </a:p>
        </p:txBody>
      </p:sp>
      <p:sp>
        <p:nvSpPr>
          <p:cNvPr id="8" name="Footer Placeholder 5"/>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9" name="Slide Number Placeholder 6"/>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0012673E-7588-40F6-9EDA-57CB40BCD81D}"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3485040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91018" y="4683126"/>
            <a:ext cx="12009967"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6" name="Rectangle 5"/>
          <p:cNvSpPr/>
          <p:nvPr/>
        </p:nvSpPr>
        <p:spPr>
          <a:xfrm>
            <a:off x="91018" y="4649789"/>
            <a:ext cx="12009967"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7" name="Rectangle 6"/>
          <p:cNvSpPr/>
          <p:nvPr/>
        </p:nvSpPr>
        <p:spPr>
          <a:xfrm>
            <a:off x="91018" y="4773614"/>
            <a:ext cx="12009967"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dirty="0"/>
              <a:t>Click icon to add picture</a:t>
            </a:r>
          </a:p>
        </p:txBody>
      </p:sp>
      <p:sp>
        <p:nvSpPr>
          <p:cNvPr id="8" name="Date Placeholder 4"/>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7DCF31D4-D550-4CA3-989F-7DE718F98E99}" type="datetime1">
              <a:rPr lang="en-GB" smtClean="0">
                <a:solidFill>
                  <a:prstClr val="black"/>
                </a:solidFill>
              </a:rPr>
              <a:t>28/11/2023</a:t>
            </a:fld>
            <a:endParaRPr lang="en-GB" dirty="0">
              <a:solidFill>
                <a:prstClr val="black"/>
              </a:solidFill>
            </a:endParaRPr>
          </a:p>
        </p:txBody>
      </p:sp>
      <p:sp>
        <p:nvSpPr>
          <p:cNvPr id="9" name="Footer Placeholder 5"/>
          <p:cNvSpPr>
            <a:spLocks noGrp="1"/>
          </p:cNvSpPr>
          <p:nvPr>
            <p:ph type="ftr" sz="quarter" idx="11"/>
          </p:nvPr>
        </p:nvSpPr>
        <p:spPr>
          <a:xfrm>
            <a:off x="1219200" y="6172200"/>
            <a:ext cx="51816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10" name="Slide Number Placeholder 6"/>
          <p:cNvSpPr>
            <a:spLocks noGrp="1"/>
          </p:cNvSpPr>
          <p:nvPr>
            <p:ph type="sldNum" sz="quarter" idx="12"/>
          </p:nvPr>
        </p:nvSpPr>
        <p:spPr>
          <a:xfrm>
            <a:off x="194733" y="6208713"/>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71C4DFEC-F333-4610-9D61-A0CF7344D674}"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4945906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0C7146CC-A8A1-4FF0-9383-046267B2E236}" type="datetime1">
              <a:rPr lang="en-GB" smtClean="0">
                <a:solidFill>
                  <a:prstClr val="black"/>
                </a:solidFill>
              </a:rPr>
              <a:t>28/11/2023</a:t>
            </a:fld>
            <a:endParaRPr lang="en-GB" dirty="0">
              <a:solidFill>
                <a:prstClr val="black"/>
              </a:solidFill>
            </a:endParaRPr>
          </a:p>
        </p:txBody>
      </p:sp>
      <p:sp>
        <p:nvSpPr>
          <p:cNvPr id="5"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6"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EEB0267A-8532-4844-BD57-18060D7A1DC2}"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776885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E6D14DAE-10C9-4FB6-8E9D-4B673E1155B0}" type="datetime1">
              <a:rPr lang="en-GB" smtClean="0">
                <a:solidFill>
                  <a:prstClr val="black"/>
                </a:solidFill>
              </a:rPr>
              <a:t>28/11/2023</a:t>
            </a:fld>
            <a:endParaRPr lang="en-GB" dirty="0">
              <a:solidFill>
                <a:prstClr val="black"/>
              </a:solidFill>
            </a:endParaRPr>
          </a:p>
        </p:txBody>
      </p:sp>
      <p:sp>
        <p:nvSpPr>
          <p:cNvPr id="5"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6"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9BEA0702-1272-4767-A6C4-5113D1D8CC25}"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1478238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143000"/>
            <a:ext cx="106680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324600"/>
            <a:ext cx="10972800" cy="342900"/>
          </a:xfrm>
          <a:prstGeom prst="rect">
            <a:avLst/>
          </a:prstGeom>
        </p:spPr>
        <p:txBody>
          <a:bodyPr/>
          <a:lstStyle>
            <a:lvl1pPr eaLnBrk="1" hangingPunct="1">
              <a:defRPr>
                <a:latin typeface="Arial" charset="0"/>
              </a:defRPr>
            </a:lvl1pPr>
          </a:lstStyle>
          <a:p>
            <a:pPr fontAlgn="base">
              <a:spcBef>
                <a:spcPct val="0"/>
              </a:spcBef>
              <a:spcAft>
                <a:spcPct val="0"/>
              </a:spcAft>
              <a:defRPr/>
            </a:pPr>
            <a:fld id="{BF9EFF1E-7453-4B24-8982-61B91F0A67FD}" type="datetime1">
              <a:rPr lang="en-GB" smtClean="0">
                <a:solidFill>
                  <a:prstClr val="black"/>
                </a:solidFill>
              </a:rPr>
              <a:t>28/11/2023</a:t>
            </a:fld>
            <a:endParaRPr lang="en-GB" dirty="0">
              <a:solidFill>
                <a:prstClr val="black"/>
              </a:solidFill>
            </a:endParaRPr>
          </a:p>
        </p:txBody>
      </p:sp>
    </p:spTree>
    <p:extLst>
      <p:ext uri="{BB962C8B-B14F-4D97-AF65-F5344CB8AC3E}">
        <p14:creationId xmlns:p14="http://schemas.microsoft.com/office/powerpoint/2010/main" val="16820152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useBgFill="1">
        <p:nvSpPr>
          <p:cNvPr id="5" name="Rounded Rectangle 4"/>
          <p:cNvSpPr/>
          <p:nvPr/>
        </p:nvSpPr>
        <p:spPr>
          <a:xfrm>
            <a:off x="86785" y="69851"/>
            <a:ext cx="12018433"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6" name="Rectangle 5"/>
          <p:cNvSpPr/>
          <p:nvPr/>
        </p:nvSpPr>
        <p:spPr>
          <a:xfrm>
            <a:off x="1219201" y="1449389"/>
            <a:ext cx="10892367"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7" name="Rectangle 6"/>
          <p:cNvSpPr/>
          <p:nvPr/>
        </p:nvSpPr>
        <p:spPr>
          <a:xfrm>
            <a:off x="1219201" y="1371600"/>
            <a:ext cx="10892367" cy="1460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10" name="Rectangle 9"/>
          <p:cNvSpPr/>
          <p:nvPr/>
        </p:nvSpPr>
        <p:spPr>
          <a:xfrm>
            <a:off x="1219201" y="2971800"/>
            <a:ext cx="10892367" cy="11588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pic>
        <p:nvPicPr>
          <p:cNvPr id="11" name="Picture 10"/>
          <p:cNvPicPr/>
          <p:nvPr/>
        </p:nvPicPr>
        <p:blipFill>
          <a:blip r:embed="rId2"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12" name="TextBox 18"/>
          <p:cNvSpPr txBox="1">
            <a:spLocks noChangeArrowheads="1"/>
          </p:cNvSpPr>
          <p:nvPr/>
        </p:nvSpPr>
        <p:spPr bwMode="auto">
          <a:xfrm rot="16200000">
            <a:off x="-2261657" y="3426768"/>
            <a:ext cx="5791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AU" sz="2400" dirty="0">
                <a:solidFill>
                  <a:srgbClr val="000000"/>
                </a:solidFill>
                <a:latin typeface="Lucida Calligraphy" pitchFamily="66" charset="0"/>
              </a:rPr>
              <a:t>“Rise Up, Step Up, Speak Up”</a:t>
            </a:r>
            <a:endParaRPr lang="en-GB" sz="2400" dirty="0">
              <a:solidFill>
                <a:srgbClr val="000000"/>
              </a:solidFill>
              <a:latin typeface="Lucida Calligraphy" pitchFamily="66" charset="0"/>
            </a:endParaRPr>
          </a:p>
        </p:txBody>
      </p:sp>
      <p:sp>
        <p:nvSpPr>
          <p:cNvPr id="13" name="Rectangle 19"/>
          <p:cNvSpPr>
            <a:spLocks noChangeArrowheads="1"/>
          </p:cNvSpPr>
          <p:nvPr/>
        </p:nvSpPr>
        <p:spPr bwMode="auto">
          <a:xfrm>
            <a:off x="5791200" y="6172201"/>
            <a:ext cx="6096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en-AU" altLang="en-US" sz="2400" dirty="0">
                <a:solidFill>
                  <a:schemeClr val="tx2"/>
                </a:solidFill>
                <a:latin typeface="Plantagenet Cherokee" pitchFamily="18" charset="0"/>
              </a:rPr>
              <a:t>www.dpm.gov.pg</a:t>
            </a:r>
            <a:endParaRPr lang="en-AU" altLang="en-US" sz="2000" dirty="0">
              <a:solidFill>
                <a:schemeClr val="tx2"/>
              </a:solidFill>
              <a:latin typeface="Plantagenet Cherokee" pitchFamily="18" charset="0"/>
            </a:endParaRPr>
          </a:p>
        </p:txBody>
      </p:sp>
      <p:sp>
        <p:nvSpPr>
          <p:cNvPr id="9" name="Subtitle 8"/>
          <p:cNvSpPr>
            <a:spLocks noGrp="1"/>
          </p:cNvSpPr>
          <p:nvPr>
            <p:ph type="subTitle" idx="1"/>
          </p:nvPr>
        </p:nvSpPr>
        <p:spPr>
          <a:xfrm>
            <a:off x="1727200" y="3200400"/>
            <a:ext cx="8534400" cy="1600200"/>
          </a:xfrm>
        </p:spPr>
        <p:txBody>
          <a:bodyPr/>
          <a:lstStyle>
            <a:lvl1pPr marL="0" indent="0" algn="ctr">
              <a:buNone/>
              <a:defRPr sz="28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1219200" y="1505931"/>
            <a:ext cx="10363200" cy="1470025"/>
          </a:xfrm>
        </p:spPr>
        <p:txBody>
          <a:bodyPr anchor="ctr"/>
          <a:lstStyle>
            <a:lvl1pPr algn="ctr">
              <a:defRPr lang="en-US" dirty="0">
                <a:solidFill>
                  <a:srgbClr val="FFFFFF"/>
                </a:solidFill>
              </a:defRPr>
            </a:lvl1pPr>
          </a:lstStyle>
          <a:p>
            <a:r>
              <a:rPr lang="en-US"/>
              <a:t>Click to edit Master title style</a:t>
            </a:r>
          </a:p>
        </p:txBody>
      </p:sp>
      <p:sp>
        <p:nvSpPr>
          <p:cNvPr id="14" name="Slide Number Placeholder 28"/>
          <p:cNvSpPr>
            <a:spLocks noGrp="1"/>
          </p:cNvSpPr>
          <p:nvPr>
            <p:ph type="sldNum" sz="quarter" idx="10"/>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sz="1400">
                <a:solidFill>
                  <a:srgbClr val="FFFFFF"/>
                </a:solidFill>
              </a:defRPr>
            </a:lvl1pPr>
          </a:lstStyle>
          <a:p>
            <a:fld id="{66C0ABAF-DA2F-4944-9EB6-CFA86FFD3217}" type="slidenum">
              <a:rPr lang="en-GB" altLang="en-US"/>
              <a:pPr/>
              <a:t>‹#›</a:t>
            </a:fld>
            <a:endParaRPr lang="en-GB" altLang="en-US"/>
          </a:p>
        </p:txBody>
      </p:sp>
    </p:spTree>
    <p:extLst>
      <p:ext uri="{BB962C8B-B14F-4D97-AF65-F5344CB8AC3E}">
        <p14:creationId xmlns:p14="http://schemas.microsoft.com/office/powerpoint/2010/main" val="321787497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DPM GO Rollout">
    <p:spTree>
      <p:nvGrpSpPr>
        <p:cNvPr id="1" name=""/>
        <p:cNvGrpSpPr/>
        <p:nvPr/>
      </p:nvGrpSpPr>
      <p:grpSpPr>
        <a:xfrm>
          <a:off x="0" y="0"/>
          <a:ext cx="0" cy="0"/>
          <a:chOff x="0" y="0"/>
          <a:chExt cx="0" cy="0"/>
        </a:xfrm>
      </p:grpSpPr>
      <p:pic>
        <p:nvPicPr>
          <p:cNvPr id="4" name="Picture 3"/>
          <p:cNvPicPr/>
          <p:nvPr/>
        </p:nvPicPr>
        <p:blipFill>
          <a:blip r:embed="rId2"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8" name="Content Placeholder 7"/>
          <p:cNvSpPr>
            <a:spLocks noGrp="1"/>
          </p:cNvSpPr>
          <p:nvPr>
            <p:ph sz="quarter" idx="1"/>
          </p:nvPr>
        </p:nvSpPr>
        <p:spPr>
          <a:xfrm>
            <a:off x="1320800" y="1066800"/>
            <a:ext cx="10566400" cy="4876800"/>
          </a:xfrm>
        </p:spPr>
        <p:txBody>
          <a:bodyPr/>
          <a:lstStyle>
            <a:lvl1pPr>
              <a:defRPr baseline="0">
                <a:latin typeface="Calibri" pitchFamily="34" charset="0"/>
              </a:defRPr>
            </a:lvl1pPr>
            <a:lvl2pPr>
              <a:buFont typeface="Courier New" pitchFamily="49" charset="0"/>
              <a:buChar char="o"/>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GB"/>
          </a:p>
        </p:txBody>
      </p:sp>
      <p:sp>
        <p:nvSpPr>
          <p:cNvPr id="5" name="Date Placeholder 13"/>
          <p:cNvSpPr>
            <a:spLocks noGrp="1"/>
          </p:cNvSpPr>
          <p:nvPr>
            <p:ph type="dt" sz="half" idx="10"/>
          </p:nvPr>
        </p:nvSpPr>
        <p:spPr>
          <a:xfrm>
            <a:off x="1219200" y="6248400"/>
            <a:ext cx="10972800" cy="419100"/>
          </a:xfrm>
          <a:prstGeom prst="rect">
            <a:avLst/>
          </a:prstGeom>
        </p:spPr>
        <p:txBody>
          <a:bodyPr/>
          <a:lstStyle>
            <a:lvl1pPr algn="l" eaLnBrk="1" fontAlgn="auto" latinLnBrk="0" hangingPunct="1">
              <a:spcBef>
                <a:spcPts val="0"/>
              </a:spcBef>
              <a:spcAft>
                <a:spcPts val="0"/>
              </a:spcAft>
              <a:defRPr kumimoji="0" sz="2000">
                <a:solidFill>
                  <a:schemeClr val="tx2"/>
                </a:solidFill>
                <a:latin typeface="Plantagenet Cherokee" pitchFamily="18" charset="0"/>
              </a:defRPr>
            </a:lvl1pPr>
          </a:lstStyle>
          <a:p>
            <a:pPr>
              <a:defRPr/>
            </a:pPr>
            <a:fld id="{1B7D6D65-00B0-49CE-B6D2-9F5BDDF463C6}" type="datetime1">
              <a:rPr lang="en-GB" smtClean="0"/>
              <a:t>28/11/2023</a:t>
            </a:fld>
            <a:endParaRPr lang="en-GB" dirty="0"/>
          </a:p>
        </p:txBody>
      </p:sp>
    </p:spTree>
    <p:extLst>
      <p:ext uri="{BB962C8B-B14F-4D97-AF65-F5344CB8AC3E}">
        <p14:creationId xmlns:p14="http://schemas.microsoft.com/office/powerpoint/2010/main" val="3567901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useBgFill="1">
        <p:nvSpPr>
          <p:cNvPr id="5" name="Rounded Rectangle 4"/>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6" name="Rectangle 5"/>
          <p:cNvSpPr/>
          <p:nvPr/>
        </p:nvSpPr>
        <p:spPr>
          <a:xfrm flipV="1">
            <a:off x="93134" y="2376489"/>
            <a:ext cx="12018433"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7" name="Rectangle 6"/>
          <p:cNvSpPr/>
          <p:nvPr/>
        </p:nvSpPr>
        <p:spPr>
          <a:xfrm>
            <a:off x="93134" y="2341564"/>
            <a:ext cx="12018433"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8" name="Rectangle 7"/>
          <p:cNvSpPr/>
          <p:nvPr/>
        </p:nvSpPr>
        <p:spPr>
          <a:xfrm>
            <a:off x="91018" y="2468564"/>
            <a:ext cx="12020549"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a:xfrm>
            <a:off x="963084" y="952501"/>
            <a:ext cx="103632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963084" y="2547938"/>
            <a:ext cx="103632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02B1F6CE-F1FA-41C5-ADC2-5CF12B5A4850}" type="datetime1">
              <a:rPr lang="en-GB" smtClean="0"/>
              <a:t>28/11/2023</a:t>
            </a:fld>
            <a:endParaRPr lang="en-GB" dirty="0"/>
          </a:p>
        </p:txBody>
      </p:sp>
      <p:sp>
        <p:nvSpPr>
          <p:cNvPr id="10" name="Footer Placeholder 4"/>
          <p:cNvSpPr>
            <a:spLocks noGrp="1"/>
          </p:cNvSpPr>
          <p:nvPr>
            <p:ph type="ftr" sz="quarter" idx="11"/>
          </p:nvPr>
        </p:nvSpPr>
        <p:spPr>
          <a:xfrm>
            <a:off x="1066800" y="6172200"/>
            <a:ext cx="53340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r>
              <a:rPr lang="en-AU" altLang="en-US"/>
              <a:t>Source: Ascender Integratd HRMIS 6March 2020</a:t>
            </a:r>
            <a:endParaRPr lang="en-GB" altLang="en-US"/>
          </a:p>
        </p:txBody>
      </p:sp>
      <p:sp>
        <p:nvSpPr>
          <p:cNvPr id="11" name="Slide Number Placeholder 5"/>
          <p:cNvSpPr>
            <a:spLocks noGrp="1"/>
          </p:cNvSpPr>
          <p:nvPr>
            <p:ph type="sldNum" sz="quarter" idx="12"/>
          </p:nvPr>
        </p:nvSpPr>
        <p:spPr>
          <a:xfrm>
            <a:off x="194733" y="6208713"/>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fld id="{BC917535-E455-4992-B56F-B734EFC1FB89}" type="slidenum">
              <a:rPr lang="en-GB" altLang="en-US"/>
              <a:pPr/>
              <a:t>‹#›</a:t>
            </a:fld>
            <a:endParaRPr lang="en-GB" altLang="en-US"/>
          </a:p>
        </p:txBody>
      </p:sp>
    </p:spTree>
    <p:extLst>
      <p:ext uri="{BB962C8B-B14F-4D97-AF65-F5344CB8AC3E}">
        <p14:creationId xmlns:p14="http://schemas.microsoft.com/office/powerpoint/2010/main" val="253088032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12192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65786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C88627D2-7B15-49AC-BEDA-8FAA3ED7DEF5}" type="datetime1">
              <a:rPr lang="en-GB" smtClean="0"/>
              <a:t>28/11/2023</a:t>
            </a:fld>
            <a:endParaRPr lang="en-GB" dirty="0"/>
          </a:p>
        </p:txBody>
      </p:sp>
      <p:sp>
        <p:nvSpPr>
          <p:cNvPr id="6"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r>
              <a:rPr lang="en-AU" altLang="en-US"/>
              <a:t>Source: Ascender Integratd HRMIS 6March 2020</a:t>
            </a:r>
            <a:endParaRPr lang="en-GB" altLang="en-US"/>
          </a:p>
        </p:txBody>
      </p:sp>
      <p:sp>
        <p:nvSpPr>
          <p:cNvPr id="7"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fld id="{836A6C4D-00ED-4D76-BE73-13452A9EC99C}" type="slidenum">
              <a:rPr lang="en-GB" altLang="en-US"/>
              <a:pPr/>
              <a:t>‹#›</a:t>
            </a:fld>
            <a:endParaRPr lang="en-GB" altLang="en-US"/>
          </a:p>
        </p:txBody>
      </p:sp>
    </p:spTree>
    <p:extLst>
      <p:ext uri="{BB962C8B-B14F-4D97-AF65-F5344CB8AC3E}">
        <p14:creationId xmlns:p14="http://schemas.microsoft.com/office/powerpoint/2010/main" val="1331553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12192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66040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36EF7A2E-FC11-4A88-B6C3-B168FCF7D0E6}" type="datetime1">
              <a:rPr lang="en-GB" smtClean="0"/>
              <a:t>28/11/2023</a:t>
            </a:fld>
            <a:endParaRPr lang="en-GB" dirty="0"/>
          </a:p>
        </p:txBody>
      </p:sp>
      <p:sp>
        <p:nvSpPr>
          <p:cNvPr id="8"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r>
              <a:rPr lang="en-AU" altLang="en-US"/>
              <a:t>Source: Ascender Integratd HRMIS 6March 2020</a:t>
            </a:r>
            <a:endParaRPr lang="en-GB" altLang="en-US"/>
          </a:p>
        </p:txBody>
      </p:sp>
      <p:sp>
        <p:nvSpPr>
          <p:cNvPr id="9"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fld id="{ED364BB5-CF0C-420F-AA79-F1D48793E1F2}" type="slidenum">
              <a:rPr lang="en-GB" altLang="en-US"/>
              <a:pPr/>
              <a:t>‹#›</a:t>
            </a:fld>
            <a:endParaRPr lang="en-GB" altLang="en-US"/>
          </a:p>
        </p:txBody>
      </p:sp>
    </p:spTree>
    <p:extLst>
      <p:ext uri="{BB962C8B-B14F-4D97-AF65-F5344CB8AC3E}">
        <p14:creationId xmlns:p14="http://schemas.microsoft.com/office/powerpoint/2010/main" val="16310278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useBgFill="1">
        <p:nvSpPr>
          <p:cNvPr id="5" name="Rounded Rectangle 4"/>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6" name="Rectangle 5"/>
          <p:cNvSpPr/>
          <p:nvPr/>
        </p:nvSpPr>
        <p:spPr>
          <a:xfrm flipV="1">
            <a:off x="93134" y="2376489"/>
            <a:ext cx="12018433"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7" name="Rectangle 6"/>
          <p:cNvSpPr/>
          <p:nvPr/>
        </p:nvSpPr>
        <p:spPr>
          <a:xfrm>
            <a:off x="93134" y="2341564"/>
            <a:ext cx="12018433"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8" name="Rectangle 7"/>
          <p:cNvSpPr/>
          <p:nvPr/>
        </p:nvSpPr>
        <p:spPr>
          <a:xfrm>
            <a:off x="91018" y="2468564"/>
            <a:ext cx="12020549"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2" name="Title 1"/>
          <p:cNvSpPr>
            <a:spLocks noGrp="1"/>
          </p:cNvSpPr>
          <p:nvPr>
            <p:ph type="title"/>
          </p:nvPr>
        </p:nvSpPr>
        <p:spPr>
          <a:xfrm>
            <a:off x="963084" y="952501"/>
            <a:ext cx="103632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963084" y="2547938"/>
            <a:ext cx="103632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C3C76B29-1A3C-4FC9-B5FD-A966C4B8847E}" type="datetime1">
              <a:rPr lang="en-GB" smtClean="0">
                <a:solidFill>
                  <a:prstClr val="black"/>
                </a:solidFill>
              </a:rPr>
              <a:t>28/11/2023</a:t>
            </a:fld>
            <a:endParaRPr lang="en-GB" dirty="0">
              <a:solidFill>
                <a:prstClr val="black"/>
              </a:solidFill>
            </a:endParaRPr>
          </a:p>
        </p:txBody>
      </p:sp>
      <p:sp>
        <p:nvSpPr>
          <p:cNvPr id="10" name="Footer Placeholder 4"/>
          <p:cNvSpPr>
            <a:spLocks noGrp="1"/>
          </p:cNvSpPr>
          <p:nvPr>
            <p:ph type="ftr" sz="quarter" idx="11"/>
          </p:nvPr>
        </p:nvSpPr>
        <p:spPr>
          <a:xfrm>
            <a:off x="1066800" y="6172200"/>
            <a:ext cx="53340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11" name="Slide Number Placeholder 5"/>
          <p:cNvSpPr>
            <a:spLocks noGrp="1"/>
          </p:cNvSpPr>
          <p:nvPr>
            <p:ph type="sldNum" sz="quarter" idx="12"/>
          </p:nvPr>
        </p:nvSpPr>
        <p:spPr>
          <a:xfrm>
            <a:off x="194733" y="6208713"/>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BC917535-E455-4992-B56F-B734EFC1FB89}"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82708242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13AAB2E5-C504-4702-975D-B222D83D6565}" type="datetime1">
              <a:rPr lang="en-GB" smtClean="0"/>
              <a:t>28/11/2023</a:t>
            </a:fld>
            <a:endParaRPr lang="en-GB" dirty="0"/>
          </a:p>
        </p:txBody>
      </p:sp>
      <p:sp>
        <p:nvSpPr>
          <p:cNvPr id="4"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r>
              <a:rPr lang="en-AU" altLang="en-US"/>
              <a:t>Source: Ascender Integratd HRMIS 6March 2020</a:t>
            </a:r>
            <a:endParaRPr lang="en-GB" altLang="en-US"/>
          </a:p>
        </p:txBody>
      </p:sp>
      <p:sp>
        <p:nvSpPr>
          <p:cNvPr id="5"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fld id="{CF824104-87BC-458E-B232-0F83AE961992}" type="slidenum">
              <a:rPr lang="en-GB" altLang="en-US"/>
              <a:pPr/>
              <a:t>‹#›</a:t>
            </a:fld>
            <a:endParaRPr lang="en-GB" altLang="en-US"/>
          </a:p>
        </p:txBody>
      </p:sp>
    </p:spTree>
    <p:extLst>
      <p:ext uri="{BB962C8B-B14F-4D97-AF65-F5344CB8AC3E}">
        <p14:creationId xmlns:p14="http://schemas.microsoft.com/office/powerpoint/2010/main" val="32201919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C4869A61-9223-458E-88C1-4A6578C200C1}" type="datetime1">
              <a:rPr lang="en-GB" smtClean="0"/>
              <a:t>28/11/2023</a:t>
            </a:fld>
            <a:endParaRPr lang="en-GB" dirty="0"/>
          </a:p>
        </p:txBody>
      </p:sp>
      <p:sp>
        <p:nvSpPr>
          <p:cNvPr id="3"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r>
              <a:rPr lang="en-AU" altLang="en-US"/>
              <a:t>Source: Ascender Integratd HRMIS 6March 2020</a:t>
            </a:r>
            <a:endParaRPr lang="en-GB" altLang="en-US"/>
          </a:p>
        </p:txBody>
      </p:sp>
      <p:sp>
        <p:nvSpPr>
          <p:cNvPr id="4"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fld id="{486CE304-1F76-4570-BAAE-7149961576A5}" type="slidenum">
              <a:rPr lang="en-GB" altLang="en-US"/>
              <a:pPr/>
              <a:t>‹#›</a:t>
            </a:fld>
            <a:endParaRPr lang="en-GB" altLang="en-US"/>
          </a:p>
        </p:txBody>
      </p:sp>
    </p:spTree>
    <p:extLst>
      <p:ext uri="{BB962C8B-B14F-4D97-AF65-F5344CB8AC3E}">
        <p14:creationId xmlns:p14="http://schemas.microsoft.com/office/powerpoint/2010/main" val="8398627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useBgFill="1">
        <p:nvSpPr>
          <p:cNvPr id="6" name="Rounded Rectangle 5"/>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a:xfrm>
            <a:off x="1219200" y="273050"/>
            <a:ext cx="103632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3962400" y="1600200"/>
            <a:ext cx="762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27AB1071-CB7E-4CD0-A700-64F024E24E84}" type="datetime1">
              <a:rPr lang="en-GB" smtClean="0"/>
              <a:t>28/11/2023</a:t>
            </a:fld>
            <a:endParaRPr lang="en-GB" dirty="0"/>
          </a:p>
        </p:txBody>
      </p:sp>
      <p:sp>
        <p:nvSpPr>
          <p:cNvPr id="8" name="Footer Placeholder 5"/>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r>
              <a:rPr lang="en-AU" altLang="en-US"/>
              <a:t>Source: Ascender Integratd HRMIS 6March 2020</a:t>
            </a:r>
            <a:endParaRPr lang="en-GB" altLang="en-US"/>
          </a:p>
        </p:txBody>
      </p:sp>
      <p:sp>
        <p:nvSpPr>
          <p:cNvPr id="9" name="Slide Number Placeholder 6"/>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fld id="{0012673E-7588-40F6-9EDA-57CB40BCD81D}" type="slidenum">
              <a:rPr lang="en-GB" altLang="en-US"/>
              <a:pPr/>
              <a:t>‹#›</a:t>
            </a:fld>
            <a:endParaRPr lang="en-GB" altLang="en-US"/>
          </a:p>
        </p:txBody>
      </p:sp>
    </p:spTree>
    <p:extLst>
      <p:ext uri="{BB962C8B-B14F-4D97-AF65-F5344CB8AC3E}">
        <p14:creationId xmlns:p14="http://schemas.microsoft.com/office/powerpoint/2010/main" val="10282136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91018" y="4683126"/>
            <a:ext cx="12009967"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6" name="Rectangle 5"/>
          <p:cNvSpPr/>
          <p:nvPr/>
        </p:nvSpPr>
        <p:spPr>
          <a:xfrm>
            <a:off x="91018" y="4649789"/>
            <a:ext cx="12009967"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7" name="Rectangle 6"/>
          <p:cNvSpPr/>
          <p:nvPr/>
        </p:nvSpPr>
        <p:spPr>
          <a:xfrm>
            <a:off x="91018" y="4773614"/>
            <a:ext cx="12009967"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dirty="0"/>
              <a:t>Click icon to add picture</a:t>
            </a:r>
          </a:p>
        </p:txBody>
      </p:sp>
      <p:sp>
        <p:nvSpPr>
          <p:cNvPr id="8" name="Date Placeholder 4"/>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78E20502-B386-4BA4-9267-5E62E8C9F436}" type="datetime1">
              <a:rPr lang="en-GB" smtClean="0"/>
              <a:t>28/11/2023</a:t>
            </a:fld>
            <a:endParaRPr lang="en-GB" dirty="0"/>
          </a:p>
        </p:txBody>
      </p:sp>
      <p:sp>
        <p:nvSpPr>
          <p:cNvPr id="9" name="Footer Placeholder 5"/>
          <p:cNvSpPr>
            <a:spLocks noGrp="1"/>
          </p:cNvSpPr>
          <p:nvPr>
            <p:ph type="ftr" sz="quarter" idx="11"/>
          </p:nvPr>
        </p:nvSpPr>
        <p:spPr>
          <a:xfrm>
            <a:off x="1219200" y="6172200"/>
            <a:ext cx="51816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r>
              <a:rPr lang="en-AU" altLang="en-US"/>
              <a:t>Source: Ascender Integratd HRMIS 6March 2020</a:t>
            </a:r>
            <a:endParaRPr lang="en-GB" altLang="en-US"/>
          </a:p>
        </p:txBody>
      </p:sp>
      <p:sp>
        <p:nvSpPr>
          <p:cNvPr id="10" name="Slide Number Placeholder 6"/>
          <p:cNvSpPr>
            <a:spLocks noGrp="1"/>
          </p:cNvSpPr>
          <p:nvPr>
            <p:ph type="sldNum" sz="quarter" idx="12"/>
          </p:nvPr>
        </p:nvSpPr>
        <p:spPr>
          <a:xfrm>
            <a:off x="194733" y="6208713"/>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fld id="{71C4DFEC-F333-4610-9D61-A0CF7344D674}" type="slidenum">
              <a:rPr lang="en-GB" altLang="en-US"/>
              <a:pPr/>
              <a:t>‹#›</a:t>
            </a:fld>
            <a:endParaRPr lang="en-GB" altLang="en-US"/>
          </a:p>
        </p:txBody>
      </p:sp>
    </p:spTree>
    <p:extLst>
      <p:ext uri="{BB962C8B-B14F-4D97-AF65-F5344CB8AC3E}">
        <p14:creationId xmlns:p14="http://schemas.microsoft.com/office/powerpoint/2010/main" val="31047435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E555103D-3D1E-4AD2-BFEA-2EACD3C7367D}" type="datetime1">
              <a:rPr lang="en-GB" smtClean="0"/>
              <a:t>28/11/2023</a:t>
            </a:fld>
            <a:endParaRPr lang="en-GB" dirty="0"/>
          </a:p>
        </p:txBody>
      </p:sp>
      <p:sp>
        <p:nvSpPr>
          <p:cNvPr id="5"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r>
              <a:rPr lang="en-AU" altLang="en-US"/>
              <a:t>Source: Ascender Integratd HRMIS 6March 2020</a:t>
            </a:r>
            <a:endParaRPr lang="en-GB" altLang="en-US"/>
          </a:p>
        </p:txBody>
      </p:sp>
      <p:sp>
        <p:nvSpPr>
          <p:cNvPr id="6"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fld id="{EEB0267A-8532-4844-BD57-18060D7A1DC2}" type="slidenum">
              <a:rPr lang="en-GB" altLang="en-US"/>
              <a:pPr/>
              <a:t>‹#›</a:t>
            </a:fld>
            <a:endParaRPr lang="en-GB" altLang="en-US"/>
          </a:p>
        </p:txBody>
      </p:sp>
    </p:spTree>
    <p:extLst>
      <p:ext uri="{BB962C8B-B14F-4D97-AF65-F5344CB8AC3E}">
        <p14:creationId xmlns:p14="http://schemas.microsoft.com/office/powerpoint/2010/main" val="33982456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C537920F-6C1C-42EB-9CC9-92D80F6FC1CE}" type="datetime1">
              <a:rPr lang="en-GB" smtClean="0"/>
              <a:t>28/11/2023</a:t>
            </a:fld>
            <a:endParaRPr lang="en-GB" dirty="0"/>
          </a:p>
        </p:txBody>
      </p:sp>
      <p:sp>
        <p:nvSpPr>
          <p:cNvPr id="5"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r>
              <a:rPr lang="en-AU" altLang="en-US"/>
              <a:t>Source: Ascender Integratd HRMIS 6March 2020</a:t>
            </a:r>
            <a:endParaRPr lang="en-GB" altLang="en-US"/>
          </a:p>
        </p:txBody>
      </p:sp>
      <p:sp>
        <p:nvSpPr>
          <p:cNvPr id="6"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fld id="{9BEA0702-1272-4767-A6C4-5113D1D8CC25}" type="slidenum">
              <a:rPr lang="en-GB" altLang="en-US"/>
              <a:pPr/>
              <a:t>‹#›</a:t>
            </a:fld>
            <a:endParaRPr lang="en-GB" altLang="en-US"/>
          </a:p>
        </p:txBody>
      </p:sp>
    </p:spTree>
    <p:extLst>
      <p:ext uri="{BB962C8B-B14F-4D97-AF65-F5344CB8AC3E}">
        <p14:creationId xmlns:p14="http://schemas.microsoft.com/office/powerpoint/2010/main" val="18581161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143000"/>
            <a:ext cx="106680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324600"/>
            <a:ext cx="10972800" cy="342900"/>
          </a:xfrm>
          <a:prstGeom prst="rect">
            <a:avLst/>
          </a:prstGeom>
        </p:spPr>
        <p:txBody>
          <a:bodyPr/>
          <a:lstStyle>
            <a:lvl1pPr eaLnBrk="1" hangingPunct="1">
              <a:defRPr>
                <a:latin typeface="Arial" charset="0"/>
              </a:defRPr>
            </a:lvl1pPr>
          </a:lstStyle>
          <a:p>
            <a:pPr>
              <a:defRPr/>
            </a:pPr>
            <a:fld id="{F94DE021-95D1-403C-8CA6-56E6E124418E}" type="datetime1">
              <a:rPr lang="en-GB" smtClean="0"/>
              <a:t>28/11/2023</a:t>
            </a:fld>
            <a:endParaRPr lang="en-GB" dirty="0"/>
          </a:p>
        </p:txBody>
      </p:sp>
    </p:spTree>
    <p:extLst>
      <p:ext uri="{BB962C8B-B14F-4D97-AF65-F5344CB8AC3E}">
        <p14:creationId xmlns:p14="http://schemas.microsoft.com/office/powerpoint/2010/main" val="16917213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12192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65786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087DF4D6-1CFC-4592-A2EE-181F6C3073CC}" type="datetime1">
              <a:rPr lang="en-GB" smtClean="0">
                <a:solidFill>
                  <a:prstClr val="black"/>
                </a:solidFill>
              </a:rPr>
              <a:t>28/11/2023</a:t>
            </a:fld>
            <a:endParaRPr lang="en-GB" dirty="0">
              <a:solidFill>
                <a:prstClr val="black"/>
              </a:solidFill>
            </a:endParaRPr>
          </a:p>
        </p:txBody>
      </p:sp>
      <p:sp>
        <p:nvSpPr>
          <p:cNvPr id="6"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7"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836A6C4D-00ED-4D76-BE73-13452A9EC99C}"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5853869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12192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66040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E9007E38-2B4D-439B-8330-7F0988A210F5}" type="datetime1">
              <a:rPr lang="en-GB" smtClean="0">
                <a:solidFill>
                  <a:prstClr val="black"/>
                </a:solidFill>
              </a:rPr>
              <a:t>28/11/2023</a:t>
            </a:fld>
            <a:endParaRPr lang="en-GB" dirty="0">
              <a:solidFill>
                <a:prstClr val="black"/>
              </a:solidFill>
            </a:endParaRPr>
          </a:p>
        </p:txBody>
      </p:sp>
      <p:sp>
        <p:nvSpPr>
          <p:cNvPr id="8"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9"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ED364BB5-CF0C-420F-AA79-F1D48793E1F2}"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3295037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4AAE1DB0-375E-4B42-92F5-56BB0CE033FE}" type="datetime1">
              <a:rPr lang="en-GB" smtClean="0">
                <a:solidFill>
                  <a:prstClr val="black"/>
                </a:solidFill>
              </a:rPr>
              <a:t>28/11/2023</a:t>
            </a:fld>
            <a:endParaRPr lang="en-GB" dirty="0">
              <a:solidFill>
                <a:prstClr val="black"/>
              </a:solidFill>
            </a:endParaRPr>
          </a:p>
        </p:txBody>
      </p:sp>
      <p:sp>
        <p:nvSpPr>
          <p:cNvPr id="4"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5"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CF824104-87BC-458E-B232-0F83AE961992}"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802889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BB5C5CC3-EBBB-4D09-BC2A-E6B4AA99D502}" type="datetime1">
              <a:rPr lang="en-GB" smtClean="0">
                <a:solidFill>
                  <a:prstClr val="black"/>
                </a:solidFill>
              </a:rPr>
              <a:t>28/11/2023</a:t>
            </a:fld>
            <a:endParaRPr lang="en-GB" dirty="0">
              <a:solidFill>
                <a:prstClr val="black"/>
              </a:solidFill>
            </a:endParaRPr>
          </a:p>
        </p:txBody>
      </p:sp>
      <p:sp>
        <p:nvSpPr>
          <p:cNvPr id="3"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4"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486CE304-1F76-4570-BAAE-7149961576A5}"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9676752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useBgFill="1">
        <p:nvSpPr>
          <p:cNvPr id="6" name="Rounded Rectangle 5"/>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2" name="Title 1"/>
          <p:cNvSpPr>
            <a:spLocks noGrp="1"/>
          </p:cNvSpPr>
          <p:nvPr>
            <p:ph type="title"/>
          </p:nvPr>
        </p:nvSpPr>
        <p:spPr>
          <a:xfrm>
            <a:off x="1219200" y="273050"/>
            <a:ext cx="103632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3962400" y="1600200"/>
            <a:ext cx="762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530C7CB8-CA51-49EF-9A39-1288E41F811D}" type="datetime1">
              <a:rPr lang="en-GB" smtClean="0">
                <a:solidFill>
                  <a:prstClr val="black"/>
                </a:solidFill>
              </a:rPr>
              <a:t>28/11/2023</a:t>
            </a:fld>
            <a:endParaRPr lang="en-GB" dirty="0">
              <a:solidFill>
                <a:prstClr val="black"/>
              </a:solidFill>
            </a:endParaRPr>
          </a:p>
        </p:txBody>
      </p:sp>
      <p:sp>
        <p:nvSpPr>
          <p:cNvPr id="8" name="Footer Placeholder 5"/>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9" name="Slide Number Placeholder 6"/>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0012673E-7588-40F6-9EDA-57CB40BCD81D}"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32761623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91018" y="4683126"/>
            <a:ext cx="12009967"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6" name="Rectangle 5"/>
          <p:cNvSpPr/>
          <p:nvPr/>
        </p:nvSpPr>
        <p:spPr>
          <a:xfrm>
            <a:off x="91018" y="4649789"/>
            <a:ext cx="12009967"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7" name="Rectangle 6"/>
          <p:cNvSpPr/>
          <p:nvPr/>
        </p:nvSpPr>
        <p:spPr>
          <a:xfrm>
            <a:off x="91018" y="4773614"/>
            <a:ext cx="12009967"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dirty="0"/>
              <a:t>Click icon to add picture</a:t>
            </a:r>
          </a:p>
        </p:txBody>
      </p:sp>
      <p:sp>
        <p:nvSpPr>
          <p:cNvPr id="8" name="Date Placeholder 4"/>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FF8A620A-CCE6-4D77-B312-F5969B693020}" type="datetime1">
              <a:rPr lang="en-GB" smtClean="0">
                <a:solidFill>
                  <a:prstClr val="black"/>
                </a:solidFill>
              </a:rPr>
              <a:t>28/11/2023</a:t>
            </a:fld>
            <a:endParaRPr lang="en-GB" dirty="0">
              <a:solidFill>
                <a:prstClr val="black"/>
              </a:solidFill>
            </a:endParaRPr>
          </a:p>
        </p:txBody>
      </p:sp>
      <p:sp>
        <p:nvSpPr>
          <p:cNvPr id="9" name="Footer Placeholder 5"/>
          <p:cNvSpPr>
            <a:spLocks noGrp="1"/>
          </p:cNvSpPr>
          <p:nvPr>
            <p:ph type="ftr" sz="quarter" idx="11"/>
          </p:nvPr>
        </p:nvSpPr>
        <p:spPr>
          <a:xfrm>
            <a:off x="1219200" y="6172200"/>
            <a:ext cx="51816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r>
              <a:rPr lang="en-AU" altLang="en-US">
                <a:solidFill>
                  <a:prstClr val="black"/>
                </a:solidFill>
                <a:latin typeface="Arial" panose="020B0604020202020204" pitchFamily="34" charset="0"/>
              </a:rPr>
              <a:t>Source: Ascender Integratd HRMIS 6March 2020</a:t>
            </a:r>
            <a:endParaRPr lang="en-GB" altLang="en-US">
              <a:solidFill>
                <a:prstClr val="black"/>
              </a:solidFill>
              <a:latin typeface="Arial" panose="020B0604020202020204" pitchFamily="34" charset="0"/>
            </a:endParaRPr>
          </a:p>
        </p:txBody>
      </p:sp>
      <p:sp>
        <p:nvSpPr>
          <p:cNvPr id="10" name="Slide Number Placeholder 6"/>
          <p:cNvSpPr>
            <a:spLocks noGrp="1"/>
          </p:cNvSpPr>
          <p:nvPr>
            <p:ph type="sldNum" sz="quarter" idx="12"/>
          </p:nvPr>
        </p:nvSpPr>
        <p:spPr>
          <a:xfrm>
            <a:off x="194733" y="6208713"/>
            <a:ext cx="609600" cy="457200"/>
          </a:xfrm>
          <a:prstGeom prst="ellipse">
            <a:avLst/>
          </a:prstGeom>
        </p:spPr>
        <p:txBody>
          <a:bodyPr vert="horz" wrap="square" lIns="91440" tIns="45720" rIns="91440" bIns="45720" numCol="1" anchor="t" anchorCtr="0" compatLnSpc="1">
            <a:prstTxWarp prst="textNoShape">
              <a:avLst/>
            </a:prstTxWarp>
          </a:bodyPr>
          <a:lstStyle>
            <a:lvl1pPr eaLnBrk="1" hangingPunct="1">
              <a:defRPr/>
            </a:lvl1pPr>
          </a:lstStyle>
          <a:p>
            <a:pPr fontAlgn="base">
              <a:spcBef>
                <a:spcPct val="0"/>
              </a:spcBef>
              <a:spcAft>
                <a:spcPct val="0"/>
              </a:spcAft>
            </a:pPr>
            <a:fld id="{71C4DFEC-F333-4610-9D61-A0CF7344D674}" type="slidenum">
              <a:rPr lang="en-GB" altLang="en-US" smtClean="0">
                <a:solidFill>
                  <a:prstClr val="black"/>
                </a:solidFill>
                <a:latin typeface="Arial" panose="020B0604020202020204" pitchFamily="34" charset="0"/>
              </a:rPr>
              <a:pPr fontAlgn="base">
                <a:spcBef>
                  <a:spcPct val="0"/>
                </a:spcBef>
                <a:spcAft>
                  <a:spcPct val="0"/>
                </a:spcAft>
              </a:pPr>
              <a:t>‹#›</a:t>
            </a:fld>
            <a:endParaRPr lang="en-GB"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8849882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3.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useBgFill="1">
        <p:nvSpPr>
          <p:cNvPr id="8" name="Rounded Rectangle 7"/>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2052" name="Title Placeholder 21"/>
          <p:cNvSpPr>
            <a:spLocks noGrp="1"/>
          </p:cNvSpPr>
          <p:nvPr>
            <p:ph type="title"/>
          </p:nvPr>
        </p:nvSpPr>
        <p:spPr bwMode="auto">
          <a:xfrm>
            <a:off x="1219200" y="274638"/>
            <a:ext cx="106680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2053" name="Text Placeholder 12"/>
          <p:cNvSpPr>
            <a:spLocks noGrp="1"/>
          </p:cNvSpPr>
          <p:nvPr>
            <p:ph type="body" idx="1"/>
          </p:nvPr>
        </p:nvSpPr>
        <p:spPr bwMode="auto">
          <a:xfrm>
            <a:off x="1219200" y="1066800"/>
            <a:ext cx="10668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pic>
        <p:nvPicPr>
          <p:cNvPr id="10" name="Picture 9"/>
          <p:cNvPicPr/>
          <p:nvPr/>
        </p:nvPicPr>
        <p:blipFill>
          <a:blip r:embed="rId15"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2055" name="TextBox 10"/>
          <p:cNvSpPr txBox="1">
            <a:spLocks noChangeArrowheads="1"/>
          </p:cNvSpPr>
          <p:nvPr/>
        </p:nvSpPr>
        <p:spPr bwMode="auto">
          <a:xfrm rot="-5400000">
            <a:off x="-2240491" y="3234407"/>
            <a:ext cx="5791200"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400" b="0" i="0" u="none" strike="noStrike" kern="1200" cap="none" spc="0" normalizeH="0" baseline="0" noProof="0" dirty="0">
                <a:ln>
                  <a:noFill/>
                </a:ln>
                <a:solidFill>
                  <a:srgbClr val="000000"/>
                </a:solidFill>
                <a:effectLst/>
                <a:uLnTx/>
                <a:uFillTx/>
                <a:latin typeface="Lucida Calligraphy" pitchFamily="66" charset="0"/>
                <a:ea typeface="+mn-ea"/>
                <a:cs typeface="+mn-cs"/>
              </a:rPr>
              <a:t>“Rise Up, Step Up, Speak Up”</a:t>
            </a:r>
          </a:p>
          <a:p>
            <a:pPr marL="0" marR="0" lvl="0" indent="0" algn="ctr" defTabSz="914400" rtl="0" eaLnBrk="1" fontAlgn="base" latinLnBrk="0" hangingPunct="1">
              <a:lnSpc>
                <a:spcPct val="100000"/>
              </a:lnSpc>
              <a:spcBef>
                <a:spcPts val="600"/>
              </a:spcBef>
              <a:spcAft>
                <a:spcPct val="0"/>
              </a:spcAft>
              <a:buClrTx/>
              <a:buSzTx/>
              <a:buFontTx/>
              <a:buNone/>
              <a:tabLst/>
              <a:defRPr/>
            </a:pPr>
            <a:r>
              <a:rPr kumimoji="0" lang="en-AU" sz="2000" b="0" i="0" u="none" strike="noStrike" kern="1200" cap="none" spc="0" normalizeH="0" baseline="0" noProof="0" dirty="0">
                <a:ln>
                  <a:noFill/>
                </a:ln>
                <a:solidFill>
                  <a:srgbClr val="000000"/>
                </a:solidFill>
                <a:effectLst/>
                <a:uLnTx/>
                <a:uFillTx/>
                <a:latin typeface="Plantagenet Cherokee" pitchFamily="18" charset="0"/>
                <a:ea typeface="+mn-ea"/>
                <a:cs typeface="+mn-cs"/>
              </a:rPr>
              <a:t>Department of Personnel Management</a:t>
            </a:r>
            <a:endParaRPr kumimoji="0" lang="en-GB" sz="2000" b="0" i="0" u="none" strike="noStrike" kern="1200" cap="none" spc="0" normalizeH="0" baseline="0" noProof="0" dirty="0">
              <a:ln>
                <a:noFill/>
              </a:ln>
              <a:solidFill>
                <a:srgbClr val="000000"/>
              </a:solidFill>
              <a:effectLst/>
              <a:uLnTx/>
              <a:uFillTx/>
              <a:latin typeface="Plantagenet Cherokee" pitchFamily="18" charset="0"/>
              <a:ea typeface="+mn-ea"/>
              <a:cs typeface="+mn-cs"/>
            </a:endParaRPr>
          </a:p>
        </p:txBody>
      </p:sp>
      <p:sp>
        <p:nvSpPr>
          <p:cNvPr id="2056" name="TextBox 11"/>
          <p:cNvSpPr txBox="1">
            <a:spLocks noChangeArrowheads="1"/>
          </p:cNvSpPr>
          <p:nvPr/>
        </p:nvSpPr>
        <p:spPr bwMode="auto">
          <a:xfrm>
            <a:off x="0" y="6299200"/>
            <a:ext cx="14224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AU" sz="1000" b="0" i="0" u="none" strike="noStrike" kern="1200" cap="none" spc="0" normalizeH="0" baseline="0" noProof="0" dirty="0">
                <a:ln>
                  <a:noFill/>
                </a:ln>
                <a:solidFill>
                  <a:prstClr val="black"/>
                </a:solidFill>
                <a:effectLst/>
                <a:uLnTx/>
                <a:uFillTx/>
                <a:latin typeface="Arial Narrow" pitchFamily="34" charset="0"/>
                <a:ea typeface="+mn-ea"/>
                <a:cs typeface="+mn-cs"/>
              </a:rPr>
              <a:t>www.dpm.gov.pg</a:t>
            </a:r>
            <a:endParaRPr kumimoji="0" lang="en-GB" sz="1000" b="0" i="0" u="none" strike="noStrike" kern="1200" cap="none" spc="0" normalizeH="0" baseline="0" noProof="0" dirty="0">
              <a:ln>
                <a:noFill/>
              </a:ln>
              <a:solidFill>
                <a:prstClr val="black"/>
              </a:solidFill>
              <a:effectLst/>
              <a:uLnTx/>
              <a:uFillTx/>
              <a:latin typeface="Arial Narrow" pitchFamily="34" charset="0"/>
              <a:ea typeface="+mn-ea"/>
              <a:cs typeface="+mn-cs"/>
            </a:endParaRPr>
          </a:p>
        </p:txBody>
      </p:sp>
    </p:spTree>
    <p:extLst>
      <p:ext uri="{BB962C8B-B14F-4D97-AF65-F5344CB8AC3E}">
        <p14:creationId xmlns:p14="http://schemas.microsoft.com/office/powerpoint/2010/main" val="196493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hf sldNum="0" hdr="0" dt="0"/>
  <p:txStyles>
    <p:titleStyle>
      <a:lvl1pPr algn="l" rtl="0" eaLnBrk="0" fontAlgn="base" hangingPunct="0">
        <a:spcBef>
          <a:spcPct val="0"/>
        </a:spcBef>
        <a:spcAft>
          <a:spcPct val="0"/>
        </a:spcAft>
        <a:defRPr lang="en-US" sz="4000" b="1" kern="1200" dirty="0">
          <a:solidFill>
            <a:srgbClr val="704A3D"/>
          </a:solidFill>
          <a:latin typeface="Calibri" pitchFamily="34" charset="0"/>
          <a:ea typeface="+mj-ea"/>
          <a:cs typeface="+mj-cs"/>
        </a:defRPr>
      </a:lvl1pPr>
      <a:lvl2pPr algn="l" rtl="0" eaLnBrk="0" fontAlgn="base" hangingPunct="0">
        <a:spcBef>
          <a:spcPct val="0"/>
        </a:spcBef>
        <a:spcAft>
          <a:spcPct val="0"/>
        </a:spcAft>
        <a:defRPr sz="4000" b="1">
          <a:solidFill>
            <a:srgbClr val="704A3D"/>
          </a:solidFill>
          <a:latin typeface="Calibri" pitchFamily="34" charset="0"/>
        </a:defRPr>
      </a:lvl2pPr>
      <a:lvl3pPr algn="l" rtl="0" eaLnBrk="0" fontAlgn="base" hangingPunct="0">
        <a:spcBef>
          <a:spcPct val="0"/>
        </a:spcBef>
        <a:spcAft>
          <a:spcPct val="0"/>
        </a:spcAft>
        <a:defRPr sz="4000" b="1">
          <a:solidFill>
            <a:srgbClr val="704A3D"/>
          </a:solidFill>
          <a:latin typeface="Calibri" pitchFamily="34" charset="0"/>
        </a:defRPr>
      </a:lvl3pPr>
      <a:lvl4pPr algn="l" rtl="0" eaLnBrk="0" fontAlgn="base" hangingPunct="0">
        <a:spcBef>
          <a:spcPct val="0"/>
        </a:spcBef>
        <a:spcAft>
          <a:spcPct val="0"/>
        </a:spcAft>
        <a:defRPr sz="4000" b="1">
          <a:solidFill>
            <a:srgbClr val="704A3D"/>
          </a:solidFill>
          <a:latin typeface="Calibri" pitchFamily="34" charset="0"/>
        </a:defRPr>
      </a:lvl4pPr>
      <a:lvl5pPr algn="l" rtl="0" eaLnBrk="0" fontAlgn="base" hangingPunct="0">
        <a:spcBef>
          <a:spcPct val="0"/>
        </a:spcBef>
        <a:spcAft>
          <a:spcPct val="0"/>
        </a:spcAft>
        <a:defRPr sz="4000" b="1">
          <a:solidFill>
            <a:srgbClr val="704A3D"/>
          </a:solidFill>
          <a:latin typeface="Calibri"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3200" kern="1200">
          <a:solidFill>
            <a:schemeClr val="tx1"/>
          </a:solidFill>
          <a:latin typeface="Calibri" pitchFamily="34" charset="0"/>
          <a:ea typeface="+mn-ea"/>
          <a:cs typeface="+mn-cs"/>
        </a:defRPr>
      </a:lvl1pPr>
      <a:lvl2pPr marL="547688" indent="-228600" algn="l" rtl="0" eaLnBrk="0" fontAlgn="base" hangingPunct="0">
        <a:spcBef>
          <a:spcPts val="375"/>
        </a:spcBef>
        <a:spcAft>
          <a:spcPct val="0"/>
        </a:spcAft>
        <a:buClr>
          <a:schemeClr val="accent2"/>
        </a:buClr>
        <a:buSzPct val="85000"/>
        <a:buFont typeface="Courier New" panose="02070309020205020404" pitchFamily="49" charset="0"/>
        <a:buChar char="o"/>
        <a:defRPr sz="2800" kern="1200">
          <a:solidFill>
            <a:schemeClr val="tx1"/>
          </a:solidFill>
          <a:latin typeface="Calibri"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Calibri" pitchFamily="34" charset="0"/>
          <a:ea typeface="+mn-ea"/>
          <a:cs typeface="+mn-cs"/>
        </a:defRPr>
      </a:lvl3pPr>
      <a:lvl4pPr marL="1096963"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Calibri"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useBgFill="1">
        <p:nvSpPr>
          <p:cNvPr id="8" name="Rounded Rectangle 7"/>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Perpetua"/>
              <a:ea typeface="+mn-ea"/>
              <a:cs typeface="+mn-cs"/>
            </a:endParaRPr>
          </a:p>
        </p:txBody>
      </p:sp>
      <p:sp>
        <p:nvSpPr>
          <p:cNvPr id="2052" name="Title Placeholder 21"/>
          <p:cNvSpPr>
            <a:spLocks noGrp="1"/>
          </p:cNvSpPr>
          <p:nvPr>
            <p:ph type="title"/>
          </p:nvPr>
        </p:nvSpPr>
        <p:spPr bwMode="auto">
          <a:xfrm>
            <a:off x="1219200" y="274638"/>
            <a:ext cx="106680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2053" name="Text Placeholder 12"/>
          <p:cNvSpPr>
            <a:spLocks noGrp="1"/>
          </p:cNvSpPr>
          <p:nvPr>
            <p:ph type="body" idx="1"/>
          </p:nvPr>
        </p:nvSpPr>
        <p:spPr bwMode="auto">
          <a:xfrm>
            <a:off x="1219200" y="1066800"/>
            <a:ext cx="10668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pic>
        <p:nvPicPr>
          <p:cNvPr id="10" name="Picture 9"/>
          <p:cNvPicPr/>
          <p:nvPr/>
        </p:nvPicPr>
        <p:blipFill>
          <a:blip r:embed="rId15"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2055" name="TextBox 10"/>
          <p:cNvSpPr txBox="1">
            <a:spLocks noChangeArrowheads="1"/>
          </p:cNvSpPr>
          <p:nvPr/>
        </p:nvSpPr>
        <p:spPr bwMode="auto">
          <a:xfrm rot="-5400000">
            <a:off x="-2240491" y="3234407"/>
            <a:ext cx="5791200"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400" b="0" i="0" u="none" strike="noStrike" kern="1200" cap="none" spc="0" normalizeH="0" baseline="0" noProof="0" dirty="0">
                <a:ln>
                  <a:noFill/>
                </a:ln>
                <a:solidFill>
                  <a:srgbClr val="000000"/>
                </a:solidFill>
                <a:effectLst/>
                <a:uLnTx/>
                <a:uFillTx/>
                <a:latin typeface="Lucida Calligraphy" pitchFamily="66" charset="0"/>
                <a:ea typeface="+mn-ea"/>
                <a:cs typeface="+mn-cs"/>
              </a:rPr>
              <a:t>“Rise Up, Step Up, Speak Up”</a:t>
            </a:r>
          </a:p>
          <a:p>
            <a:pPr marL="0" marR="0" lvl="0" indent="0" algn="ctr" defTabSz="914400" rtl="0" eaLnBrk="1" fontAlgn="base" latinLnBrk="0" hangingPunct="1">
              <a:lnSpc>
                <a:spcPct val="100000"/>
              </a:lnSpc>
              <a:spcBef>
                <a:spcPts val="600"/>
              </a:spcBef>
              <a:spcAft>
                <a:spcPct val="0"/>
              </a:spcAft>
              <a:buClrTx/>
              <a:buSzTx/>
              <a:buFontTx/>
              <a:buNone/>
              <a:tabLst/>
              <a:defRPr/>
            </a:pPr>
            <a:r>
              <a:rPr kumimoji="0" lang="en-AU" sz="2000" b="0" i="0" u="none" strike="noStrike" kern="1200" cap="none" spc="0" normalizeH="0" baseline="0" noProof="0" dirty="0">
                <a:ln>
                  <a:noFill/>
                </a:ln>
                <a:solidFill>
                  <a:srgbClr val="000000"/>
                </a:solidFill>
                <a:effectLst/>
                <a:uLnTx/>
                <a:uFillTx/>
                <a:latin typeface="Plantagenet Cherokee" pitchFamily="18" charset="0"/>
                <a:ea typeface="+mn-ea"/>
                <a:cs typeface="+mn-cs"/>
              </a:rPr>
              <a:t>Department of Personnel Management</a:t>
            </a:r>
            <a:endParaRPr kumimoji="0" lang="en-GB" sz="2000" b="0" i="0" u="none" strike="noStrike" kern="1200" cap="none" spc="0" normalizeH="0" baseline="0" noProof="0" dirty="0">
              <a:ln>
                <a:noFill/>
              </a:ln>
              <a:solidFill>
                <a:srgbClr val="000000"/>
              </a:solidFill>
              <a:effectLst/>
              <a:uLnTx/>
              <a:uFillTx/>
              <a:latin typeface="Plantagenet Cherokee" pitchFamily="18" charset="0"/>
              <a:ea typeface="+mn-ea"/>
              <a:cs typeface="+mn-cs"/>
            </a:endParaRPr>
          </a:p>
        </p:txBody>
      </p:sp>
      <p:sp>
        <p:nvSpPr>
          <p:cNvPr id="2056" name="TextBox 11"/>
          <p:cNvSpPr txBox="1">
            <a:spLocks noChangeArrowheads="1"/>
          </p:cNvSpPr>
          <p:nvPr/>
        </p:nvSpPr>
        <p:spPr bwMode="auto">
          <a:xfrm>
            <a:off x="0" y="6299200"/>
            <a:ext cx="14224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AU" sz="1000" b="0" i="0" u="none" strike="noStrike" kern="1200" cap="none" spc="0" normalizeH="0" baseline="0" noProof="0" dirty="0">
                <a:ln>
                  <a:noFill/>
                </a:ln>
                <a:solidFill>
                  <a:prstClr val="black"/>
                </a:solidFill>
                <a:effectLst/>
                <a:uLnTx/>
                <a:uFillTx/>
                <a:latin typeface="Arial Narrow" pitchFamily="34" charset="0"/>
                <a:ea typeface="+mn-ea"/>
                <a:cs typeface="+mn-cs"/>
              </a:rPr>
              <a:t>www.dpm.gov.pg</a:t>
            </a:r>
            <a:endParaRPr kumimoji="0" lang="en-GB" sz="1000" b="0" i="0" u="none" strike="noStrike" kern="1200" cap="none" spc="0" normalizeH="0" baseline="0" noProof="0" dirty="0">
              <a:ln>
                <a:noFill/>
              </a:ln>
              <a:solidFill>
                <a:prstClr val="black"/>
              </a:solidFill>
              <a:effectLst/>
              <a:uLnTx/>
              <a:uFillTx/>
              <a:latin typeface="Arial Narrow" pitchFamily="34" charset="0"/>
              <a:ea typeface="+mn-ea"/>
              <a:cs typeface="+mn-cs"/>
            </a:endParaRPr>
          </a:p>
        </p:txBody>
      </p:sp>
    </p:spTree>
    <p:extLst>
      <p:ext uri="{BB962C8B-B14F-4D97-AF65-F5344CB8AC3E}">
        <p14:creationId xmlns:p14="http://schemas.microsoft.com/office/powerpoint/2010/main" val="321807588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hf sldNum="0" hdr="0" dt="0"/>
  <p:txStyles>
    <p:titleStyle>
      <a:lvl1pPr algn="l" rtl="0" eaLnBrk="0" fontAlgn="base" hangingPunct="0">
        <a:spcBef>
          <a:spcPct val="0"/>
        </a:spcBef>
        <a:spcAft>
          <a:spcPct val="0"/>
        </a:spcAft>
        <a:defRPr lang="en-US" sz="4000" b="1" kern="1200" dirty="0">
          <a:solidFill>
            <a:srgbClr val="704A3D"/>
          </a:solidFill>
          <a:latin typeface="Calibri" pitchFamily="34" charset="0"/>
          <a:ea typeface="+mj-ea"/>
          <a:cs typeface="+mj-cs"/>
        </a:defRPr>
      </a:lvl1pPr>
      <a:lvl2pPr algn="l" rtl="0" eaLnBrk="0" fontAlgn="base" hangingPunct="0">
        <a:spcBef>
          <a:spcPct val="0"/>
        </a:spcBef>
        <a:spcAft>
          <a:spcPct val="0"/>
        </a:spcAft>
        <a:defRPr sz="4000" b="1">
          <a:solidFill>
            <a:srgbClr val="704A3D"/>
          </a:solidFill>
          <a:latin typeface="Calibri" pitchFamily="34" charset="0"/>
        </a:defRPr>
      </a:lvl2pPr>
      <a:lvl3pPr algn="l" rtl="0" eaLnBrk="0" fontAlgn="base" hangingPunct="0">
        <a:spcBef>
          <a:spcPct val="0"/>
        </a:spcBef>
        <a:spcAft>
          <a:spcPct val="0"/>
        </a:spcAft>
        <a:defRPr sz="4000" b="1">
          <a:solidFill>
            <a:srgbClr val="704A3D"/>
          </a:solidFill>
          <a:latin typeface="Calibri" pitchFamily="34" charset="0"/>
        </a:defRPr>
      </a:lvl3pPr>
      <a:lvl4pPr algn="l" rtl="0" eaLnBrk="0" fontAlgn="base" hangingPunct="0">
        <a:spcBef>
          <a:spcPct val="0"/>
        </a:spcBef>
        <a:spcAft>
          <a:spcPct val="0"/>
        </a:spcAft>
        <a:defRPr sz="4000" b="1">
          <a:solidFill>
            <a:srgbClr val="704A3D"/>
          </a:solidFill>
          <a:latin typeface="Calibri" pitchFamily="34" charset="0"/>
        </a:defRPr>
      </a:lvl4pPr>
      <a:lvl5pPr algn="l" rtl="0" eaLnBrk="0" fontAlgn="base" hangingPunct="0">
        <a:spcBef>
          <a:spcPct val="0"/>
        </a:spcBef>
        <a:spcAft>
          <a:spcPct val="0"/>
        </a:spcAft>
        <a:defRPr sz="4000" b="1">
          <a:solidFill>
            <a:srgbClr val="704A3D"/>
          </a:solidFill>
          <a:latin typeface="Calibri"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3200" kern="1200">
          <a:solidFill>
            <a:schemeClr val="tx1"/>
          </a:solidFill>
          <a:latin typeface="Calibri" pitchFamily="34" charset="0"/>
          <a:ea typeface="+mn-ea"/>
          <a:cs typeface="+mn-cs"/>
        </a:defRPr>
      </a:lvl1pPr>
      <a:lvl2pPr marL="547688" indent="-228600" algn="l" rtl="0" eaLnBrk="0" fontAlgn="base" hangingPunct="0">
        <a:spcBef>
          <a:spcPts val="375"/>
        </a:spcBef>
        <a:spcAft>
          <a:spcPct val="0"/>
        </a:spcAft>
        <a:buClr>
          <a:schemeClr val="accent2"/>
        </a:buClr>
        <a:buSzPct val="85000"/>
        <a:buFont typeface="Courier New" panose="02070309020205020404" pitchFamily="49" charset="0"/>
        <a:buChar char="o"/>
        <a:defRPr sz="2800" kern="1200">
          <a:solidFill>
            <a:schemeClr val="tx1"/>
          </a:solidFill>
          <a:latin typeface="Calibri"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Calibri" pitchFamily="34" charset="0"/>
          <a:ea typeface="+mn-ea"/>
          <a:cs typeface="+mn-cs"/>
        </a:defRPr>
      </a:lvl3pPr>
      <a:lvl4pPr marL="1096963"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Calibri"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useBgFill="1">
        <p:nvSpPr>
          <p:cNvPr id="8" name="Rounded Rectangle 7"/>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052" name="Title Placeholder 21"/>
          <p:cNvSpPr>
            <a:spLocks noGrp="1"/>
          </p:cNvSpPr>
          <p:nvPr>
            <p:ph type="title"/>
          </p:nvPr>
        </p:nvSpPr>
        <p:spPr bwMode="auto">
          <a:xfrm>
            <a:off x="1219200" y="274638"/>
            <a:ext cx="106680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2053" name="Text Placeholder 12"/>
          <p:cNvSpPr>
            <a:spLocks noGrp="1"/>
          </p:cNvSpPr>
          <p:nvPr>
            <p:ph type="body" idx="1"/>
          </p:nvPr>
        </p:nvSpPr>
        <p:spPr bwMode="auto">
          <a:xfrm>
            <a:off x="1219200" y="1066800"/>
            <a:ext cx="10668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pic>
        <p:nvPicPr>
          <p:cNvPr id="10" name="Picture 9"/>
          <p:cNvPicPr/>
          <p:nvPr/>
        </p:nvPicPr>
        <p:blipFill>
          <a:blip r:embed="rId15"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2055" name="TextBox 10"/>
          <p:cNvSpPr txBox="1">
            <a:spLocks noChangeArrowheads="1"/>
          </p:cNvSpPr>
          <p:nvPr/>
        </p:nvSpPr>
        <p:spPr bwMode="auto">
          <a:xfrm rot="-5400000">
            <a:off x="-2240491" y="3234407"/>
            <a:ext cx="5791200"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AU" sz="2400" dirty="0">
                <a:solidFill>
                  <a:srgbClr val="000000"/>
                </a:solidFill>
                <a:latin typeface="Lucida Calligraphy" pitchFamily="66" charset="0"/>
              </a:rPr>
              <a:t>“Rise Up, Step Up, Speak Up”</a:t>
            </a:r>
          </a:p>
          <a:p>
            <a:pPr algn="ctr" eaLnBrk="1" hangingPunct="1">
              <a:spcBef>
                <a:spcPts val="600"/>
              </a:spcBef>
              <a:defRPr/>
            </a:pPr>
            <a:r>
              <a:rPr lang="en-AU" sz="2000" dirty="0">
                <a:solidFill>
                  <a:srgbClr val="000000"/>
                </a:solidFill>
                <a:latin typeface="Plantagenet Cherokee" pitchFamily="18" charset="0"/>
              </a:rPr>
              <a:t>Department of Personnel Management</a:t>
            </a:r>
            <a:endParaRPr lang="en-GB" sz="2000" dirty="0">
              <a:solidFill>
                <a:srgbClr val="000000"/>
              </a:solidFill>
              <a:latin typeface="Plantagenet Cherokee" pitchFamily="18" charset="0"/>
            </a:endParaRPr>
          </a:p>
        </p:txBody>
      </p:sp>
      <p:sp>
        <p:nvSpPr>
          <p:cNvPr id="2056" name="TextBox 11"/>
          <p:cNvSpPr txBox="1">
            <a:spLocks noChangeArrowheads="1"/>
          </p:cNvSpPr>
          <p:nvPr/>
        </p:nvSpPr>
        <p:spPr bwMode="auto">
          <a:xfrm>
            <a:off x="0" y="6299200"/>
            <a:ext cx="14224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AU" sz="1000" dirty="0">
                <a:latin typeface="Arial Narrow" pitchFamily="34" charset="0"/>
              </a:rPr>
              <a:t>www.dpm.gov.pg</a:t>
            </a:r>
            <a:endParaRPr lang="en-GB" sz="1000" dirty="0">
              <a:latin typeface="Arial Narrow" pitchFamily="34" charset="0"/>
            </a:endParaRPr>
          </a:p>
        </p:txBody>
      </p:sp>
    </p:spTree>
    <p:extLst>
      <p:ext uri="{BB962C8B-B14F-4D97-AF65-F5344CB8AC3E}">
        <p14:creationId xmlns:p14="http://schemas.microsoft.com/office/powerpoint/2010/main" val="365524922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hf sldNum="0" hdr="0" dt="0"/>
  <p:txStyles>
    <p:titleStyle>
      <a:lvl1pPr algn="l" rtl="0" eaLnBrk="0" fontAlgn="base" hangingPunct="0">
        <a:spcBef>
          <a:spcPct val="0"/>
        </a:spcBef>
        <a:spcAft>
          <a:spcPct val="0"/>
        </a:spcAft>
        <a:defRPr lang="en-US" sz="4000" b="1" kern="1200" dirty="0">
          <a:solidFill>
            <a:srgbClr val="704A3D"/>
          </a:solidFill>
          <a:latin typeface="Calibri" pitchFamily="34" charset="0"/>
          <a:ea typeface="+mj-ea"/>
          <a:cs typeface="+mj-cs"/>
        </a:defRPr>
      </a:lvl1pPr>
      <a:lvl2pPr algn="l" rtl="0" eaLnBrk="0" fontAlgn="base" hangingPunct="0">
        <a:spcBef>
          <a:spcPct val="0"/>
        </a:spcBef>
        <a:spcAft>
          <a:spcPct val="0"/>
        </a:spcAft>
        <a:defRPr sz="4000" b="1">
          <a:solidFill>
            <a:srgbClr val="704A3D"/>
          </a:solidFill>
          <a:latin typeface="Calibri" pitchFamily="34" charset="0"/>
        </a:defRPr>
      </a:lvl2pPr>
      <a:lvl3pPr algn="l" rtl="0" eaLnBrk="0" fontAlgn="base" hangingPunct="0">
        <a:spcBef>
          <a:spcPct val="0"/>
        </a:spcBef>
        <a:spcAft>
          <a:spcPct val="0"/>
        </a:spcAft>
        <a:defRPr sz="4000" b="1">
          <a:solidFill>
            <a:srgbClr val="704A3D"/>
          </a:solidFill>
          <a:latin typeface="Calibri" pitchFamily="34" charset="0"/>
        </a:defRPr>
      </a:lvl3pPr>
      <a:lvl4pPr algn="l" rtl="0" eaLnBrk="0" fontAlgn="base" hangingPunct="0">
        <a:spcBef>
          <a:spcPct val="0"/>
        </a:spcBef>
        <a:spcAft>
          <a:spcPct val="0"/>
        </a:spcAft>
        <a:defRPr sz="4000" b="1">
          <a:solidFill>
            <a:srgbClr val="704A3D"/>
          </a:solidFill>
          <a:latin typeface="Calibri" pitchFamily="34" charset="0"/>
        </a:defRPr>
      </a:lvl4pPr>
      <a:lvl5pPr algn="l" rtl="0" eaLnBrk="0" fontAlgn="base" hangingPunct="0">
        <a:spcBef>
          <a:spcPct val="0"/>
        </a:spcBef>
        <a:spcAft>
          <a:spcPct val="0"/>
        </a:spcAft>
        <a:defRPr sz="4000" b="1">
          <a:solidFill>
            <a:srgbClr val="704A3D"/>
          </a:solidFill>
          <a:latin typeface="Calibri"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3200" kern="1200">
          <a:solidFill>
            <a:schemeClr val="tx1"/>
          </a:solidFill>
          <a:latin typeface="Calibri" pitchFamily="34" charset="0"/>
          <a:ea typeface="+mn-ea"/>
          <a:cs typeface="+mn-cs"/>
        </a:defRPr>
      </a:lvl1pPr>
      <a:lvl2pPr marL="547688" indent="-228600" algn="l" rtl="0" eaLnBrk="0" fontAlgn="base" hangingPunct="0">
        <a:spcBef>
          <a:spcPts val="375"/>
        </a:spcBef>
        <a:spcAft>
          <a:spcPct val="0"/>
        </a:spcAft>
        <a:buClr>
          <a:schemeClr val="accent2"/>
        </a:buClr>
        <a:buSzPct val="85000"/>
        <a:buFont typeface="Courier New" panose="02070309020205020404" pitchFamily="49" charset="0"/>
        <a:buChar char="o"/>
        <a:defRPr sz="2800" kern="1200">
          <a:solidFill>
            <a:schemeClr val="tx1"/>
          </a:solidFill>
          <a:latin typeface="Calibri"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Calibri" pitchFamily="34" charset="0"/>
          <a:ea typeface="+mn-ea"/>
          <a:cs typeface="+mn-cs"/>
        </a:defRPr>
      </a:lvl3pPr>
      <a:lvl4pPr marL="1096963"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Calibri"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hyperlink" Target="../2023%20Work%20plan.pdf" TargetMode="Externa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hyperlink" Target="NEC%20Decision%202005%20Medical%20Insurance%20Page%202%20(2).jpg" TargetMode="External"/><Relationship Id="rId2" Type="http://schemas.openxmlformats.org/officeDocument/2006/relationships/hyperlink" Target="NEC%20Decision%202005%20Medical%20Insurance%20Page%201.jpg"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hyperlink" Target="../NEC%20Decision%20No.178-2022.pdf"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1652386" y="198782"/>
            <a:ext cx="9975272" cy="6387547"/>
          </a:xfrm>
          <a:ln>
            <a:noFill/>
          </a:ln>
        </p:spPr>
        <p:style>
          <a:lnRef idx="2">
            <a:schemeClr val="accent1"/>
          </a:lnRef>
          <a:fillRef idx="1">
            <a:schemeClr val="lt1"/>
          </a:fillRef>
          <a:effectRef idx="0">
            <a:schemeClr val="accent1"/>
          </a:effectRef>
          <a:fontRef idx="minor">
            <a:schemeClr val="dk1"/>
          </a:fontRef>
        </p:style>
        <p:txBody>
          <a:bodyPr/>
          <a:lstStyle/>
          <a:p>
            <a:pPr marL="0" indent="0" algn="ctr">
              <a:buNone/>
              <a:defRPr/>
            </a:pPr>
            <a:r>
              <a:rPr lang="en-AU" sz="4400" dirty="0">
                <a:ln w="0"/>
                <a:solidFill>
                  <a:schemeClr val="tx1"/>
                </a:solidFill>
                <a:effectLst>
                  <a:outerShdw blurRad="38100" dist="25400" dir="5400000" algn="ctr" rotWithShape="0">
                    <a:srgbClr val="6E747A">
                      <a:alpha val="43000"/>
                    </a:srgbClr>
                  </a:outerShdw>
                </a:effectLst>
                <a:ea typeface="Verdana" panose="020B0604030504040204" pitchFamily="34" charset="0"/>
                <a:cs typeface="Calibri" panose="020F0502020204030204" pitchFamily="34" charset="0"/>
              </a:rPr>
              <a:t>DPM REFORMS WORKSHOP</a:t>
            </a:r>
          </a:p>
          <a:p>
            <a:pPr marL="0" indent="0" algn="ctr">
              <a:buNone/>
              <a:defRPr/>
            </a:pPr>
            <a:r>
              <a:rPr lang="en-AU" sz="4400" dirty="0">
                <a:ln w="0"/>
                <a:solidFill>
                  <a:schemeClr val="tx1"/>
                </a:solidFill>
                <a:effectLst>
                  <a:outerShdw blurRad="38100" dist="25400" dir="5400000" algn="ctr" rotWithShape="0">
                    <a:srgbClr val="6E747A">
                      <a:alpha val="43000"/>
                    </a:srgbClr>
                  </a:outerShdw>
                </a:effectLst>
                <a:ea typeface="Verdana" panose="020B0604030504040204" pitchFamily="34" charset="0"/>
                <a:cs typeface="Calibri" panose="020F0502020204030204" pitchFamily="34" charset="0"/>
              </a:rPr>
              <a:t>NATIONAL AGENCIES</a:t>
            </a:r>
          </a:p>
          <a:p>
            <a:pPr marL="0" indent="0" algn="ctr">
              <a:buNone/>
              <a:defRPr/>
            </a:pPr>
            <a:endParaRPr lang="en-AU" sz="4400" dirty="0">
              <a:ln w="0"/>
              <a:solidFill>
                <a:schemeClr val="tx1"/>
              </a:solidFill>
              <a:effectLst>
                <a:outerShdw blurRad="38100" dist="25400" dir="5400000" algn="ctr" rotWithShape="0">
                  <a:srgbClr val="6E747A">
                    <a:alpha val="43000"/>
                  </a:srgbClr>
                </a:outerShdw>
              </a:effectLst>
              <a:ea typeface="Verdana" panose="020B0604030504040204" pitchFamily="34" charset="0"/>
              <a:cs typeface="Calibri" panose="020F0502020204030204" pitchFamily="34" charset="0"/>
            </a:endParaRPr>
          </a:p>
          <a:p>
            <a:pPr marL="0" indent="0" algn="ctr">
              <a:buNone/>
              <a:defRPr/>
            </a:pPr>
            <a:r>
              <a:rPr lang="en-US" sz="4000" dirty="0">
                <a:solidFill>
                  <a:srgbClr val="0070C0"/>
                </a:solidFill>
                <a:effectLst>
                  <a:outerShdw blurRad="38100" dist="38100" dir="2700000" algn="tl">
                    <a:srgbClr val="000000">
                      <a:alpha val="43137"/>
                    </a:srgbClr>
                  </a:outerShdw>
                </a:effectLst>
              </a:rPr>
              <a:t>NATIONAL MEDICAL AND LIFE INSURANCE(NMLI) SCHEME FOR THE EMPLOYEES OF THE STATE</a:t>
            </a:r>
          </a:p>
          <a:p>
            <a:pPr marL="0" indent="0" algn="ctr">
              <a:buNone/>
              <a:defRPr/>
            </a:pPr>
            <a:endParaRPr lang="en-US" sz="3600" dirty="0">
              <a:effectLst>
                <a:outerShdw blurRad="38100" dist="38100" dir="2700000" algn="tl">
                  <a:srgbClr val="000000">
                    <a:alpha val="43137"/>
                  </a:srgbClr>
                </a:outerShdw>
              </a:effectLst>
            </a:endParaRPr>
          </a:p>
          <a:p>
            <a:pPr marL="0" indent="0">
              <a:buNone/>
              <a:defRPr/>
            </a:pPr>
            <a:r>
              <a:rPr lang="en-US" dirty="0">
                <a:effectLst>
                  <a:outerShdw blurRad="38100" dist="38100" dir="2700000" algn="tl">
                    <a:srgbClr val="000000">
                      <a:alpha val="43137"/>
                    </a:srgbClr>
                  </a:outerShdw>
                </a:effectLst>
              </a:rPr>
              <a:t>PRESENTER : MR ELLISON KALIMET</a:t>
            </a:r>
          </a:p>
          <a:p>
            <a:pPr marL="0" indent="0">
              <a:buNone/>
              <a:defRPr/>
            </a:pPr>
            <a:r>
              <a:rPr lang="en-US" dirty="0">
                <a:effectLst>
                  <a:outerShdw blurRad="38100" dist="38100" dir="2700000" algn="tl">
                    <a:srgbClr val="000000">
                      <a:alpha val="43137"/>
                    </a:srgbClr>
                  </a:outerShdw>
                </a:effectLst>
              </a:rPr>
              <a:t>		    DEPUTY SECRETARY – POLICY DEVELOPMENT </a:t>
            </a:r>
          </a:p>
          <a:p>
            <a:pPr marL="0" indent="0">
              <a:buNone/>
              <a:defRPr/>
            </a:pPr>
            <a:r>
              <a:rPr lang="en-US" dirty="0">
                <a:effectLst>
                  <a:outerShdw blurRad="38100" dist="38100" dir="2700000" algn="tl">
                    <a:srgbClr val="000000">
                      <a:alpha val="43137"/>
                    </a:srgbClr>
                  </a:outerShdw>
                </a:effectLst>
              </a:rPr>
              <a:t>			                                 &amp; REFORMS</a:t>
            </a:r>
          </a:p>
        </p:txBody>
      </p:sp>
      <p:sp>
        <p:nvSpPr>
          <p:cNvPr id="4" name="Subtitle 2"/>
          <p:cNvSpPr txBox="1">
            <a:spLocks/>
          </p:cNvSpPr>
          <p:nvPr/>
        </p:nvSpPr>
        <p:spPr>
          <a:xfrm>
            <a:off x="2530475" y="3657600"/>
            <a:ext cx="7742238" cy="3200400"/>
          </a:xfrm>
          <a:prstGeom prst="rect">
            <a:avLst/>
          </a:prstGeom>
        </p:spPr>
        <p:txBody>
          <a:bodyPr>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lgn="ctr">
              <a:buClr>
                <a:srgbClr val="D34817"/>
              </a:buClr>
              <a:buNone/>
              <a:defRPr/>
            </a:pPr>
            <a:endParaRPr lang="en-AU" sz="3200" dirty="0">
              <a:solidFill>
                <a:srgbClr val="696464"/>
              </a:solidFill>
              <a:latin typeface="Franklin Gothic Book"/>
            </a:endParaRPr>
          </a:p>
        </p:txBody>
      </p:sp>
    </p:spTree>
    <p:extLst>
      <p:ext uri="{BB962C8B-B14F-4D97-AF65-F5344CB8AC3E}">
        <p14:creationId xmlns:p14="http://schemas.microsoft.com/office/powerpoint/2010/main" val="23817188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2660D7-F764-45AE-AF54-CC2FBEBA8C68}"/>
              </a:ext>
            </a:extLst>
          </p:cNvPr>
          <p:cNvSpPr>
            <a:spLocks noGrp="1"/>
          </p:cNvSpPr>
          <p:nvPr>
            <p:ph sz="quarter" idx="1"/>
          </p:nvPr>
        </p:nvSpPr>
        <p:spPr>
          <a:xfrm>
            <a:off x="1270000" y="856211"/>
            <a:ext cx="10566400" cy="6064707"/>
          </a:xfrm>
        </p:spPr>
        <p:txBody>
          <a:bodyPr/>
          <a:lstStyle/>
          <a:p>
            <a:r>
              <a:rPr lang="en-US" dirty="0"/>
              <a:t>PSIBOT comprises of the following members;  </a:t>
            </a:r>
          </a:p>
          <a:p>
            <a:pPr marL="514350" indent="-514350">
              <a:buFont typeface="+mj-lt"/>
              <a:buAutoNum type="arabicParenR"/>
            </a:pPr>
            <a:r>
              <a:rPr lang="en-US" dirty="0"/>
              <a:t>Chairperson – Secretary, DPM</a:t>
            </a:r>
          </a:p>
          <a:p>
            <a:pPr marL="514350" indent="-514350">
              <a:buFont typeface="+mj-lt"/>
              <a:buAutoNum type="arabicParenR"/>
            </a:pPr>
            <a:r>
              <a:rPr lang="en-US" dirty="0"/>
              <a:t>Member – Secretary, Treasury</a:t>
            </a:r>
          </a:p>
          <a:p>
            <a:pPr marL="514350" indent="-514350">
              <a:buFont typeface="+mj-lt"/>
              <a:buAutoNum type="arabicParenR"/>
            </a:pPr>
            <a:r>
              <a:rPr lang="en-US" dirty="0"/>
              <a:t>Member – Secretary, Finance </a:t>
            </a:r>
          </a:p>
          <a:p>
            <a:pPr marL="514350" indent="-514350">
              <a:buFont typeface="+mj-lt"/>
              <a:buAutoNum type="arabicParenR"/>
            </a:pPr>
            <a:r>
              <a:rPr lang="en-US" dirty="0"/>
              <a:t>Member – Secretary, </a:t>
            </a:r>
            <a:r>
              <a:rPr lang="en-US" dirty="0" err="1"/>
              <a:t>NDoH</a:t>
            </a:r>
            <a:endParaRPr lang="en-US" dirty="0"/>
          </a:p>
          <a:p>
            <a:pPr marL="514350" indent="-514350">
              <a:buFont typeface="+mj-lt"/>
              <a:buAutoNum type="arabicParenR"/>
            </a:pPr>
            <a:r>
              <a:rPr lang="en-US" dirty="0"/>
              <a:t>Member – Police Commissioner, RPNGC </a:t>
            </a:r>
          </a:p>
          <a:p>
            <a:pPr marL="514350" indent="-514350">
              <a:buFont typeface="+mj-lt"/>
              <a:buAutoNum type="arabicParenR"/>
            </a:pPr>
            <a:r>
              <a:rPr lang="en-US" dirty="0"/>
              <a:t>Member – Secretary, Education </a:t>
            </a:r>
          </a:p>
          <a:p>
            <a:pPr marL="514350" indent="-514350">
              <a:buFont typeface="+mj-lt"/>
              <a:buAutoNum type="arabicParenR"/>
            </a:pPr>
            <a:r>
              <a:rPr lang="en-US" dirty="0"/>
              <a:t>Member –  CEO, Public Service Niucare Association</a:t>
            </a:r>
          </a:p>
          <a:p>
            <a:pPr marL="0" indent="0" algn="just">
              <a:buNone/>
            </a:pPr>
            <a:r>
              <a:rPr lang="en-US" sz="2400" dirty="0"/>
              <a:t>The Board of Trustees is not subjected to any political or PS directions; it shall operate independently to serve the interest of PS insurance policy management.</a:t>
            </a:r>
            <a:endParaRPr lang="en-PG" sz="2400" dirty="0"/>
          </a:p>
        </p:txBody>
      </p:sp>
      <p:sp>
        <p:nvSpPr>
          <p:cNvPr id="3" name="Title 2">
            <a:extLst>
              <a:ext uri="{FF2B5EF4-FFF2-40B4-BE49-F238E27FC236}">
                <a16:creationId xmlns:a16="http://schemas.microsoft.com/office/drawing/2014/main" id="{8BF1457A-5B28-4AE7-8FD9-D396FFB1C96E}"/>
              </a:ext>
            </a:extLst>
          </p:cNvPr>
          <p:cNvSpPr>
            <a:spLocks noGrp="1"/>
          </p:cNvSpPr>
          <p:nvPr>
            <p:ph type="title"/>
          </p:nvPr>
        </p:nvSpPr>
        <p:spPr/>
        <p:txBody>
          <a:bodyPr/>
          <a:lstStyle/>
          <a:p>
            <a:r>
              <a:rPr lang="en-US" dirty="0"/>
              <a:t>  CONT:</a:t>
            </a:r>
            <a:endParaRPr lang="en-PG" dirty="0"/>
          </a:p>
        </p:txBody>
      </p:sp>
    </p:spTree>
    <p:extLst>
      <p:ext uri="{BB962C8B-B14F-4D97-AF65-F5344CB8AC3E}">
        <p14:creationId xmlns:p14="http://schemas.microsoft.com/office/powerpoint/2010/main" val="1054737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EB714FE-23D1-4D7B-AABC-806A1EFB4E10}"/>
              </a:ext>
            </a:extLst>
          </p:cNvPr>
          <p:cNvSpPr>
            <a:spLocks noGrp="1"/>
          </p:cNvSpPr>
          <p:nvPr>
            <p:ph sz="quarter" idx="1"/>
          </p:nvPr>
        </p:nvSpPr>
        <p:spPr>
          <a:xfrm>
            <a:off x="1320800" y="1066800"/>
            <a:ext cx="10566400" cy="5636004"/>
          </a:xfrm>
        </p:spPr>
        <p:txBody>
          <a:bodyPr/>
          <a:lstStyle/>
          <a:p>
            <a:r>
              <a:rPr lang="en-US" dirty="0"/>
              <a:t>PSIBOT Management shall be independently operated on commercial terms and headed by a qualified and experienced person (CEO) who has many years of experience in the insurance industry globally.</a:t>
            </a:r>
          </a:p>
          <a:p>
            <a:r>
              <a:rPr lang="en-US" dirty="0"/>
              <a:t>The CEO shall determine the Association’s structure, establishment and running cost.</a:t>
            </a:r>
          </a:p>
          <a:p>
            <a:r>
              <a:rPr lang="en-US" dirty="0"/>
              <a:t>The Association will initially start up in the Nation’s capital and then extend and open up offices in all the Provinces.</a:t>
            </a:r>
          </a:p>
          <a:p>
            <a:r>
              <a:rPr lang="en-US" dirty="0"/>
              <a:t>It is anticipated that the Association shall have over 300 positions or staff once it is fully established and operating in all the provinces.</a:t>
            </a:r>
            <a:endParaRPr lang="en-PG" dirty="0"/>
          </a:p>
        </p:txBody>
      </p:sp>
      <p:sp>
        <p:nvSpPr>
          <p:cNvPr id="3" name="Title 2">
            <a:extLst>
              <a:ext uri="{FF2B5EF4-FFF2-40B4-BE49-F238E27FC236}">
                <a16:creationId xmlns:a16="http://schemas.microsoft.com/office/drawing/2014/main" id="{DED13395-14FA-4B55-8851-1AE937557E4B}"/>
              </a:ext>
            </a:extLst>
          </p:cNvPr>
          <p:cNvSpPr>
            <a:spLocks noGrp="1"/>
          </p:cNvSpPr>
          <p:nvPr>
            <p:ph type="title"/>
          </p:nvPr>
        </p:nvSpPr>
        <p:spPr/>
        <p:txBody>
          <a:bodyPr/>
          <a:lstStyle/>
          <a:p>
            <a:r>
              <a:rPr lang="en-US" dirty="0"/>
              <a:t>CONT:</a:t>
            </a:r>
            <a:endParaRPr lang="en-PG" dirty="0"/>
          </a:p>
        </p:txBody>
      </p:sp>
    </p:spTree>
    <p:extLst>
      <p:ext uri="{BB962C8B-B14F-4D97-AF65-F5344CB8AC3E}">
        <p14:creationId xmlns:p14="http://schemas.microsoft.com/office/powerpoint/2010/main" val="6663131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57452E1-1164-403B-A17C-37C9E18851B2}"/>
              </a:ext>
            </a:extLst>
          </p:cNvPr>
          <p:cNvSpPr>
            <a:spLocks noGrp="1"/>
          </p:cNvSpPr>
          <p:nvPr>
            <p:ph sz="quarter" idx="1"/>
          </p:nvPr>
        </p:nvSpPr>
        <p:spPr>
          <a:xfrm>
            <a:off x="1320800" y="990600"/>
            <a:ext cx="10566400" cy="5728494"/>
          </a:xfrm>
        </p:spPr>
        <p:txBody>
          <a:bodyPr/>
          <a:lstStyle/>
          <a:p>
            <a:pPr algn="just"/>
            <a:r>
              <a:rPr lang="en-US" dirty="0"/>
              <a:t>The Public Service Insurance Board of Trustees (PSIBOT) will be established to manage the insurance scheme.</a:t>
            </a:r>
          </a:p>
          <a:p>
            <a:pPr algn="just"/>
            <a:r>
              <a:rPr lang="en-US" dirty="0"/>
              <a:t>Commencing in early 2024, about 140,000 Public Servants proper will contribute a premium amount of (2.7% of gross salary for Single or 5.7% of gross salary for family) to the PSIBOT. The premium amount will be </a:t>
            </a:r>
            <a:r>
              <a:rPr lang="en-US" dirty="0" err="1"/>
              <a:t>splitted</a:t>
            </a:r>
            <a:r>
              <a:rPr lang="en-US" dirty="0"/>
              <a:t> to cater for health &amp; life policy cover.</a:t>
            </a:r>
          </a:p>
        </p:txBody>
      </p:sp>
      <p:sp>
        <p:nvSpPr>
          <p:cNvPr id="3" name="Title 2">
            <a:extLst>
              <a:ext uri="{FF2B5EF4-FFF2-40B4-BE49-F238E27FC236}">
                <a16:creationId xmlns:a16="http://schemas.microsoft.com/office/drawing/2014/main" id="{1C4751FD-97B8-45BC-87CC-42F783C883EA}"/>
              </a:ext>
            </a:extLst>
          </p:cNvPr>
          <p:cNvSpPr>
            <a:spLocks noGrp="1"/>
          </p:cNvSpPr>
          <p:nvPr>
            <p:ph type="title"/>
          </p:nvPr>
        </p:nvSpPr>
        <p:spPr/>
        <p:txBody>
          <a:bodyPr/>
          <a:lstStyle/>
          <a:p>
            <a:r>
              <a:rPr lang="en-US" dirty="0"/>
              <a:t>How it will operate:</a:t>
            </a:r>
            <a:endParaRPr lang="en-PG" dirty="0"/>
          </a:p>
        </p:txBody>
      </p:sp>
    </p:spTree>
    <p:extLst>
      <p:ext uri="{BB962C8B-B14F-4D97-AF65-F5344CB8AC3E}">
        <p14:creationId xmlns:p14="http://schemas.microsoft.com/office/powerpoint/2010/main" val="12407535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1A1407-6C68-474D-A000-70E58C1DA336}"/>
              </a:ext>
            </a:extLst>
          </p:cNvPr>
          <p:cNvSpPr>
            <a:spLocks noGrp="1"/>
          </p:cNvSpPr>
          <p:nvPr>
            <p:ph sz="quarter" idx="1"/>
          </p:nvPr>
        </p:nvSpPr>
        <p:spPr>
          <a:xfrm>
            <a:off x="1320800" y="1066800"/>
            <a:ext cx="10566400" cy="5516562"/>
          </a:xfrm>
        </p:spPr>
        <p:txBody>
          <a:bodyPr/>
          <a:lstStyle/>
          <a:p>
            <a:pPr algn="just"/>
            <a:r>
              <a:rPr lang="en-US" dirty="0"/>
              <a:t>For Health policy, if you are sick you go to the medical </a:t>
            </a:r>
            <a:r>
              <a:rPr lang="en-US" dirty="0" err="1"/>
              <a:t>centre</a:t>
            </a:r>
            <a:r>
              <a:rPr lang="en-US" dirty="0"/>
              <a:t> or see a doctor to get treatment and bill is sent to PSIBOT for payment but later all Policy holders will hold a Card that can be used to pay medical expenses by the PSIBOT. </a:t>
            </a:r>
          </a:p>
          <a:p>
            <a:pPr algn="just"/>
            <a:r>
              <a:rPr lang="en-US" dirty="0"/>
              <a:t>If death results, funeral expenses (includes; Funeral home, Coffin and repatriate of body to Village) will be paid for by the PSIBOT. Any balance remaining when policy holder dies, will be paid to the next of kin (family members or beneficiaries) as per the Policy agreement.</a:t>
            </a:r>
          </a:p>
          <a:p>
            <a:endParaRPr lang="en-PG" dirty="0"/>
          </a:p>
          <a:p>
            <a:endParaRPr lang="en-PG" dirty="0"/>
          </a:p>
        </p:txBody>
      </p:sp>
      <p:sp>
        <p:nvSpPr>
          <p:cNvPr id="3" name="Title 2">
            <a:extLst>
              <a:ext uri="{FF2B5EF4-FFF2-40B4-BE49-F238E27FC236}">
                <a16:creationId xmlns:a16="http://schemas.microsoft.com/office/drawing/2014/main" id="{A11FB034-2411-4B2E-99EA-B1EB95EB8364}"/>
              </a:ext>
            </a:extLst>
          </p:cNvPr>
          <p:cNvSpPr>
            <a:spLocks noGrp="1"/>
          </p:cNvSpPr>
          <p:nvPr>
            <p:ph type="title"/>
          </p:nvPr>
        </p:nvSpPr>
        <p:spPr/>
        <p:txBody>
          <a:bodyPr/>
          <a:lstStyle/>
          <a:p>
            <a:r>
              <a:rPr lang="en-US" dirty="0"/>
              <a:t>Cont..</a:t>
            </a:r>
            <a:endParaRPr lang="en-PG" dirty="0"/>
          </a:p>
        </p:txBody>
      </p:sp>
    </p:spTree>
    <p:extLst>
      <p:ext uri="{BB962C8B-B14F-4D97-AF65-F5344CB8AC3E}">
        <p14:creationId xmlns:p14="http://schemas.microsoft.com/office/powerpoint/2010/main" val="40107494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BDA79-74AF-4898-836B-9BB797BE7303}"/>
              </a:ext>
            </a:extLst>
          </p:cNvPr>
          <p:cNvSpPr>
            <a:spLocks noGrp="1"/>
          </p:cNvSpPr>
          <p:nvPr>
            <p:ph type="title"/>
          </p:nvPr>
        </p:nvSpPr>
        <p:spPr/>
        <p:txBody>
          <a:bodyPr/>
          <a:lstStyle/>
          <a:p>
            <a:r>
              <a:rPr lang="en-US" dirty="0"/>
              <a:t>BENEFITS FOR PUBLIC SERVANT(Policy Holder)</a:t>
            </a:r>
            <a:endParaRPr lang="en-PG" dirty="0"/>
          </a:p>
        </p:txBody>
      </p:sp>
      <p:sp>
        <p:nvSpPr>
          <p:cNvPr id="3" name="Content Placeholder 2">
            <a:extLst>
              <a:ext uri="{FF2B5EF4-FFF2-40B4-BE49-F238E27FC236}">
                <a16:creationId xmlns:a16="http://schemas.microsoft.com/office/drawing/2014/main" id="{0D7DBF0E-272D-46E9-9914-67B19858569B}"/>
              </a:ext>
            </a:extLst>
          </p:cNvPr>
          <p:cNvSpPr>
            <a:spLocks noGrp="1"/>
          </p:cNvSpPr>
          <p:nvPr>
            <p:ph sz="quarter" idx="1"/>
          </p:nvPr>
        </p:nvSpPr>
        <p:spPr/>
        <p:txBody>
          <a:bodyPr/>
          <a:lstStyle/>
          <a:p>
            <a:r>
              <a:rPr lang="en-US" dirty="0"/>
              <a:t>There will be financial security for all Public Servants after serving the State.</a:t>
            </a:r>
          </a:p>
          <a:p>
            <a:r>
              <a:rPr lang="en-US" dirty="0"/>
              <a:t>If a Public Servant resigns, full contribution shall be repaid to the Public Servant.</a:t>
            </a:r>
          </a:p>
          <a:p>
            <a:r>
              <a:rPr lang="en-US" dirty="0"/>
              <a:t>During employment tenure, medical expenses will be fully paid for by the PSIBOT</a:t>
            </a:r>
          </a:p>
          <a:p>
            <a:r>
              <a:rPr lang="en-US" dirty="0"/>
              <a:t> During employment tenure period, if a declared family member dies, a percentage of benefit is paid for funeral and repatriation expenses. </a:t>
            </a:r>
            <a:endParaRPr lang="en-PG" dirty="0"/>
          </a:p>
        </p:txBody>
      </p:sp>
    </p:spTree>
    <p:extLst>
      <p:ext uri="{BB962C8B-B14F-4D97-AF65-F5344CB8AC3E}">
        <p14:creationId xmlns:p14="http://schemas.microsoft.com/office/powerpoint/2010/main" val="8351217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5DA78-E0A6-4B93-A826-4C3A6CD3BA83}"/>
              </a:ext>
            </a:extLst>
          </p:cNvPr>
          <p:cNvSpPr>
            <a:spLocks noGrp="1"/>
          </p:cNvSpPr>
          <p:nvPr>
            <p:ph type="title"/>
          </p:nvPr>
        </p:nvSpPr>
        <p:spPr/>
        <p:txBody>
          <a:bodyPr/>
          <a:lstStyle/>
          <a:p>
            <a:r>
              <a:rPr lang="en-US" dirty="0"/>
              <a:t>CONT:</a:t>
            </a:r>
            <a:endParaRPr lang="en-PG" dirty="0"/>
          </a:p>
        </p:txBody>
      </p:sp>
      <p:sp>
        <p:nvSpPr>
          <p:cNvPr id="3" name="Content Placeholder 2">
            <a:extLst>
              <a:ext uri="{FF2B5EF4-FFF2-40B4-BE49-F238E27FC236}">
                <a16:creationId xmlns:a16="http://schemas.microsoft.com/office/drawing/2014/main" id="{2C0BB052-A57C-45AA-8E86-F2EE7D082E62}"/>
              </a:ext>
            </a:extLst>
          </p:cNvPr>
          <p:cNvSpPr>
            <a:spLocks noGrp="1"/>
          </p:cNvSpPr>
          <p:nvPr>
            <p:ph sz="quarter" idx="1"/>
          </p:nvPr>
        </p:nvSpPr>
        <p:spPr/>
        <p:txBody>
          <a:bodyPr/>
          <a:lstStyle/>
          <a:p>
            <a:r>
              <a:rPr lang="en-US" dirty="0"/>
              <a:t>For example, if a spouse or children or dependent dies, the spouse gets 50% of the payable benefit , the children receive 25% . If there are two children they share the 25% which means each child gets 12.5%, if there are three children, they get 8.3% each. All these arrangements shall be declared and built into the Operational document up front.</a:t>
            </a:r>
            <a:endParaRPr lang="en-PG" dirty="0"/>
          </a:p>
        </p:txBody>
      </p:sp>
    </p:spTree>
    <p:extLst>
      <p:ext uri="{BB962C8B-B14F-4D97-AF65-F5344CB8AC3E}">
        <p14:creationId xmlns:p14="http://schemas.microsoft.com/office/powerpoint/2010/main" val="12896612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814-F9A7-41EA-983E-5D7B34DF06C8}"/>
              </a:ext>
            </a:extLst>
          </p:cNvPr>
          <p:cNvSpPr>
            <a:spLocks noGrp="1"/>
          </p:cNvSpPr>
          <p:nvPr>
            <p:ph type="title"/>
          </p:nvPr>
        </p:nvSpPr>
        <p:spPr/>
        <p:txBody>
          <a:bodyPr/>
          <a:lstStyle/>
          <a:p>
            <a:r>
              <a:rPr lang="en-US" dirty="0"/>
              <a:t>BENEFITS FOR THE STATE</a:t>
            </a:r>
            <a:endParaRPr lang="en-PG" dirty="0"/>
          </a:p>
        </p:txBody>
      </p:sp>
      <p:sp>
        <p:nvSpPr>
          <p:cNvPr id="3" name="Content Placeholder 2">
            <a:extLst>
              <a:ext uri="{FF2B5EF4-FFF2-40B4-BE49-F238E27FC236}">
                <a16:creationId xmlns:a16="http://schemas.microsoft.com/office/drawing/2014/main" id="{5BF21A3B-D97C-4CAD-B821-3C9FAFBA0D22}"/>
              </a:ext>
            </a:extLst>
          </p:cNvPr>
          <p:cNvSpPr>
            <a:spLocks noGrp="1"/>
          </p:cNvSpPr>
          <p:nvPr>
            <p:ph sz="quarter" idx="1"/>
          </p:nvPr>
        </p:nvSpPr>
        <p:spPr>
          <a:xfrm>
            <a:off x="1219199" y="840995"/>
            <a:ext cx="10726189" cy="5642931"/>
          </a:xfrm>
        </p:spPr>
        <p:txBody>
          <a:bodyPr/>
          <a:lstStyle/>
          <a:p>
            <a:pPr algn="just"/>
            <a:r>
              <a:rPr lang="en-US" dirty="0"/>
              <a:t>Once the NH&amp;LI policy operates or with effect as of mid  2024, departments and agencies do not have to pay for funeral and repatriation expenses for those Public Servants who come from other parts of PNG.</a:t>
            </a:r>
          </a:p>
          <a:p>
            <a:pPr algn="just"/>
            <a:r>
              <a:rPr lang="en-US" dirty="0"/>
              <a:t>SMEs will be set up to provide Medical services – more doctors in rural areas to cater for sick public servants in consultation with the Medical Board </a:t>
            </a:r>
          </a:p>
          <a:p>
            <a:pPr algn="just"/>
            <a:r>
              <a:rPr lang="en-US" dirty="0"/>
              <a:t>Creating employment opportunities for PNGs.</a:t>
            </a:r>
          </a:p>
        </p:txBody>
      </p:sp>
    </p:spTree>
    <p:extLst>
      <p:ext uri="{BB962C8B-B14F-4D97-AF65-F5344CB8AC3E}">
        <p14:creationId xmlns:p14="http://schemas.microsoft.com/office/powerpoint/2010/main" val="11343958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IMPLEMENTATION</a:t>
            </a:r>
          </a:p>
        </p:txBody>
      </p:sp>
      <p:sp>
        <p:nvSpPr>
          <p:cNvPr id="3" name="Content Placeholder 2"/>
          <p:cNvSpPr>
            <a:spLocks noGrp="1"/>
          </p:cNvSpPr>
          <p:nvPr>
            <p:ph sz="quarter" idx="1"/>
          </p:nvPr>
        </p:nvSpPr>
        <p:spPr>
          <a:xfrm>
            <a:off x="1219200" y="897775"/>
            <a:ext cx="10805786" cy="5396610"/>
          </a:xfrm>
        </p:spPr>
        <p:txBody>
          <a:bodyPr/>
          <a:lstStyle/>
          <a:p>
            <a:endParaRPr lang="en-AU" dirty="0"/>
          </a:p>
          <a:p>
            <a:r>
              <a:rPr lang="en-AU" dirty="0"/>
              <a:t>The Government will undertake to seed the </a:t>
            </a:r>
            <a:r>
              <a:rPr lang="en-AU" b="1" dirty="0"/>
              <a:t>Initial Establishment &amp; Infrastructure Setup Cost of K10.0 Million per Year for the next 5 years beginning 2022/2023. The SEED Capital will be utilised to :</a:t>
            </a:r>
          </a:p>
          <a:p>
            <a:r>
              <a:rPr lang="en-AU" b="1" dirty="0"/>
              <a:t>2023 Budget: K6m has been allocated under Item 207. </a:t>
            </a:r>
          </a:p>
          <a:p>
            <a:r>
              <a:rPr lang="en-AU" b="1" dirty="0"/>
              <a:t>2023 </a:t>
            </a:r>
            <a:r>
              <a:rPr lang="en-AU" b="1" dirty="0" err="1"/>
              <a:t>Workplan</a:t>
            </a:r>
            <a:r>
              <a:rPr lang="en-AU" b="1" dirty="0"/>
              <a:t> – Draw down of K6m </a:t>
            </a:r>
            <a:r>
              <a:rPr lang="en-AU" b="1" dirty="0">
                <a:hlinkClick r:id="rId2" action="ppaction://hlinkfile"/>
              </a:rPr>
              <a:t>2023 Work plan.pdf</a:t>
            </a:r>
            <a:endParaRPr lang="en-GB" dirty="0"/>
          </a:p>
          <a:p>
            <a:pPr lvl="0"/>
            <a:r>
              <a:rPr lang="en-AU" b="1" dirty="0"/>
              <a:t>Capitalise for the Licensing Requirements.</a:t>
            </a:r>
            <a:endParaRPr lang="en-GB" dirty="0"/>
          </a:p>
          <a:p>
            <a:pPr lvl="0"/>
            <a:r>
              <a:rPr lang="en-AU" b="1" dirty="0"/>
              <a:t>Infrastructure Development of</a:t>
            </a:r>
            <a:r>
              <a:rPr lang="en-AU" dirty="0"/>
              <a:t> “</a:t>
            </a:r>
            <a:r>
              <a:rPr lang="en-AU" b="1" i="1" dirty="0">
                <a:effectLst>
                  <a:outerShdw blurRad="69850" dist="43180" dir="5400000" sx="0" sy="0">
                    <a:srgbClr val="000000">
                      <a:alpha val="65000"/>
                    </a:srgbClr>
                  </a:outerShdw>
                </a:effectLst>
              </a:rPr>
              <a:t>PSIBOT</a:t>
            </a:r>
            <a:r>
              <a:rPr lang="en-AU" dirty="0"/>
              <a:t>” through the ownership of </a:t>
            </a:r>
            <a:r>
              <a:rPr lang="en-AU" b="1" i="1" dirty="0"/>
              <a:t>Public Servants Insurance Board of Trustees (PSIBOT).</a:t>
            </a:r>
            <a:endParaRPr lang="en-GB" dirty="0"/>
          </a:p>
          <a:p>
            <a:endParaRPr lang="en-GB" dirty="0"/>
          </a:p>
        </p:txBody>
      </p:sp>
    </p:spTree>
    <p:extLst>
      <p:ext uri="{BB962C8B-B14F-4D97-AF65-F5344CB8AC3E}">
        <p14:creationId xmlns:p14="http://schemas.microsoft.com/office/powerpoint/2010/main" val="6257986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A37C7-2E36-4D0D-AA23-1C8869D09C09}"/>
              </a:ext>
            </a:extLst>
          </p:cNvPr>
          <p:cNvSpPr>
            <a:spLocks noGrp="1"/>
          </p:cNvSpPr>
          <p:nvPr>
            <p:ph type="title"/>
          </p:nvPr>
        </p:nvSpPr>
        <p:spPr/>
        <p:txBody>
          <a:bodyPr/>
          <a:lstStyle/>
          <a:p>
            <a:r>
              <a:rPr lang="en-US" dirty="0"/>
              <a:t>BRIEF PROGRESSIVE UPDATE</a:t>
            </a:r>
          </a:p>
        </p:txBody>
      </p:sp>
      <p:sp>
        <p:nvSpPr>
          <p:cNvPr id="3" name="Content Placeholder 2">
            <a:extLst>
              <a:ext uri="{FF2B5EF4-FFF2-40B4-BE49-F238E27FC236}">
                <a16:creationId xmlns:a16="http://schemas.microsoft.com/office/drawing/2014/main" id="{7F75E751-E48A-49FE-9172-B36913679824}"/>
              </a:ext>
            </a:extLst>
          </p:cNvPr>
          <p:cNvSpPr>
            <a:spLocks noGrp="1"/>
          </p:cNvSpPr>
          <p:nvPr>
            <p:ph sz="quarter" idx="1"/>
          </p:nvPr>
        </p:nvSpPr>
        <p:spPr>
          <a:xfrm>
            <a:off x="1219200" y="834887"/>
            <a:ext cx="10668000" cy="5857461"/>
          </a:xfrm>
        </p:spPr>
        <p:txBody>
          <a:bodyPr/>
          <a:lstStyle/>
          <a:p>
            <a:pPr lvl="0">
              <a:buFont typeface="Wingdings" panose="05000000000000000000" pitchFamily="2" charset="2"/>
              <a:buChar char="§"/>
            </a:pPr>
            <a:r>
              <a:rPr lang="en-GB" sz="3000" dirty="0"/>
              <a:t>Two board meetings have been conducted. First Board meeting held on the 29 March 2023 and the second on the 6 October 2023. Special Board Meeting 1/2023 held on 20</a:t>
            </a:r>
            <a:r>
              <a:rPr lang="en-GB" sz="3000" baseline="30000" dirty="0"/>
              <a:t>th</a:t>
            </a:r>
            <a:r>
              <a:rPr lang="en-GB" sz="3000" dirty="0"/>
              <a:t> October 2023</a:t>
            </a:r>
          </a:p>
          <a:p>
            <a:pPr lvl="0">
              <a:buFont typeface="Wingdings" panose="05000000000000000000" pitchFamily="2" charset="2"/>
              <a:buChar char="§"/>
            </a:pPr>
            <a:r>
              <a:rPr lang="en-GB" sz="3000" dirty="0"/>
              <a:t>K6 million has been warranted into DPM account in the third Quarter 2023. </a:t>
            </a:r>
          </a:p>
          <a:p>
            <a:pPr lvl="0">
              <a:buFont typeface="Wingdings" panose="05000000000000000000" pitchFamily="2" charset="2"/>
              <a:buChar char="§"/>
            </a:pPr>
            <a:r>
              <a:rPr lang="en-GB" sz="3000" dirty="0"/>
              <a:t>CEO has been appointed by the Board in its meeting No.2/2023. CEO will be responsible for managing and administering the Insurance Policy &amp; its fund. </a:t>
            </a:r>
          </a:p>
          <a:p>
            <a:pPr lvl="0">
              <a:buFont typeface="Wingdings" panose="05000000000000000000" pitchFamily="2" charset="2"/>
              <a:buChar char="§"/>
            </a:pPr>
            <a:r>
              <a:rPr lang="en-GB" sz="3000" dirty="0"/>
              <a:t>Concurrently, Niucare Act is being drafted.</a:t>
            </a:r>
          </a:p>
          <a:p>
            <a:pPr lvl="0">
              <a:buFont typeface="Wingdings" panose="05000000000000000000" pitchFamily="2" charset="2"/>
              <a:buChar char="§"/>
            </a:pPr>
            <a:r>
              <a:rPr lang="en-GB" sz="3000" dirty="0"/>
              <a:t>Circular Instruction signed and will be circulated to inform the Public Service about the National Medical &amp; Life Insurance.</a:t>
            </a:r>
          </a:p>
          <a:p>
            <a:pPr lvl="0">
              <a:buFont typeface="Wingdings" panose="05000000000000000000" pitchFamily="2" charset="2"/>
              <a:buChar char="§"/>
            </a:pPr>
            <a:endParaRPr lang="en-GB" dirty="0"/>
          </a:p>
          <a:p>
            <a:pPr marL="0" lvl="0" indent="0">
              <a:buNone/>
            </a:pPr>
            <a:r>
              <a:rPr lang="en-GB" dirty="0"/>
              <a:t> </a:t>
            </a:r>
          </a:p>
        </p:txBody>
      </p:sp>
    </p:spTree>
    <p:extLst>
      <p:ext uri="{BB962C8B-B14F-4D97-AF65-F5344CB8AC3E}">
        <p14:creationId xmlns:p14="http://schemas.microsoft.com/office/powerpoint/2010/main" val="32454293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lgn="ctr">
              <a:buNone/>
            </a:pPr>
            <a:endParaRPr lang="en-AU" sz="6000" dirty="0"/>
          </a:p>
          <a:p>
            <a:pPr marL="0" indent="0" algn="ctr">
              <a:buNone/>
            </a:pPr>
            <a:r>
              <a:rPr lang="en-AU" sz="6000" dirty="0"/>
              <a:t>THANKYOU FOR LISTENING</a:t>
            </a:r>
          </a:p>
          <a:p>
            <a:pPr marL="0" indent="0" algn="ctr">
              <a:buNone/>
            </a:pPr>
            <a:endParaRPr lang="en-GB" sz="6000" dirty="0"/>
          </a:p>
        </p:txBody>
      </p:sp>
    </p:spTree>
    <p:extLst>
      <p:ext uri="{BB962C8B-B14F-4D97-AF65-F5344CB8AC3E}">
        <p14:creationId xmlns:p14="http://schemas.microsoft.com/office/powerpoint/2010/main" val="10501441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C51A30-F8F1-4058-B779-DBE248A757C7}"/>
              </a:ext>
            </a:extLst>
          </p:cNvPr>
          <p:cNvSpPr>
            <a:spLocks noGrp="1"/>
          </p:cNvSpPr>
          <p:nvPr>
            <p:ph sz="quarter" idx="1"/>
          </p:nvPr>
        </p:nvSpPr>
        <p:spPr>
          <a:xfrm>
            <a:off x="1320800" y="1066799"/>
            <a:ext cx="10566400" cy="5294243"/>
          </a:xfrm>
        </p:spPr>
        <p:txBody>
          <a:bodyPr/>
          <a:lstStyle/>
          <a:p>
            <a:pPr marL="514350" indent="-514350">
              <a:buAutoNum type="arabicPeriod"/>
            </a:pPr>
            <a:r>
              <a:rPr lang="en-US" dirty="0"/>
              <a:t>PURPOSE &amp; BACKGROUND.</a:t>
            </a:r>
          </a:p>
          <a:p>
            <a:pPr marL="514350" indent="-514350">
              <a:buAutoNum type="arabicPeriod"/>
            </a:pPr>
            <a:r>
              <a:rPr lang="en-US" dirty="0"/>
              <a:t>NEC DIRECTIVE.</a:t>
            </a:r>
          </a:p>
          <a:p>
            <a:pPr marL="514350" indent="-514350">
              <a:buAutoNum type="arabicPeriod"/>
            </a:pPr>
            <a:r>
              <a:rPr lang="en-US" dirty="0"/>
              <a:t>POLICY &amp; PLAN.</a:t>
            </a:r>
          </a:p>
          <a:p>
            <a:pPr marL="514350" indent="-514350">
              <a:buAutoNum type="arabicPeriod"/>
            </a:pPr>
            <a:r>
              <a:rPr lang="en-US" dirty="0"/>
              <a:t>STRUCTURE.</a:t>
            </a:r>
          </a:p>
          <a:p>
            <a:pPr marL="514350" indent="-514350">
              <a:buAutoNum type="arabicPeriod"/>
            </a:pPr>
            <a:r>
              <a:rPr lang="en-US" dirty="0"/>
              <a:t>HOW IT WILL OPERATE</a:t>
            </a:r>
          </a:p>
          <a:p>
            <a:pPr marL="514350" indent="-514350">
              <a:buAutoNum type="arabicPeriod"/>
            </a:pPr>
            <a:r>
              <a:rPr lang="en-US" dirty="0"/>
              <a:t>BENEFITS – PUBLIC SERVANTS AND STATE</a:t>
            </a:r>
          </a:p>
          <a:p>
            <a:pPr marL="514350" indent="-514350">
              <a:buAutoNum type="arabicPeriod"/>
            </a:pPr>
            <a:r>
              <a:rPr lang="en-US" dirty="0"/>
              <a:t>BUDGET FOR 2023 </a:t>
            </a:r>
          </a:p>
          <a:p>
            <a:pPr marL="514350" indent="-514350">
              <a:buAutoNum type="arabicPeriod"/>
            </a:pPr>
            <a:r>
              <a:rPr lang="en-US" dirty="0"/>
              <a:t>IMPLEMENTATION</a:t>
            </a:r>
          </a:p>
          <a:p>
            <a:pPr marL="514350" indent="-514350">
              <a:buAutoNum type="arabicPeriod"/>
            </a:pPr>
            <a:r>
              <a:rPr lang="en-US" dirty="0"/>
              <a:t>PROGRESSIVE UPDATE</a:t>
            </a:r>
          </a:p>
          <a:p>
            <a:pPr marL="514350" indent="-514350">
              <a:buAutoNum type="arabicPeriod"/>
            </a:pPr>
            <a:endParaRPr lang="en-US" dirty="0"/>
          </a:p>
        </p:txBody>
      </p:sp>
      <p:sp>
        <p:nvSpPr>
          <p:cNvPr id="3" name="Title 2">
            <a:extLst>
              <a:ext uri="{FF2B5EF4-FFF2-40B4-BE49-F238E27FC236}">
                <a16:creationId xmlns:a16="http://schemas.microsoft.com/office/drawing/2014/main" id="{54FBF0E5-BEFB-4E2B-8955-F0D30238981D}"/>
              </a:ext>
            </a:extLst>
          </p:cNvPr>
          <p:cNvSpPr>
            <a:spLocks noGrp="1"/>
          </p:cNvSpPr>
          <p:nvPr>
            <p:ph type="title"/>
          </p:nvPr>
        </p:nvSpPr>
        <p:spPr/>
        <p:txBody>
          <a:bodyPr/>
          <a:lstStyle/>
          <a:p>
            <a:r>
              <a:rPr lang="en-US" dirty="0"/>
              <a:t>OVERVIEW</a:t>
            </a:r>
            <a:endParaRPr lang="en-PG" dirty="0"/>
          </a:p>
        </p:txBody>
      </p:sp>
    </p:spTree>
    <p:extLst>
      <p:ext uri="{BB962C8B-B14F-4D97-AF65-F5344CB8AC3E}">
        <p14:creationId xmlns:p14="http://schemas.microsoft.com/office/powerpoint/2010/main" val="14105978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6352E45-11B5-418F-B235-6346E8931A43}"/>
              </a:ext>
            </a:extLst>
          </p:cNvPr>
          <p:cNvSpPr>
            <a:spLocks noGrp="1"/>
          </p:cNvSpPr>
          <p:nvPr>
            <p:ph sz="quarter" idx="1"/>
          </p:nvPr>
        </p:nvSpPr>
        <p:spPr>
          <a:xfrm>
            <a:off x="1320800" y="1066800"/>
            <a:ext cx="10566400" cy="5484312"/>
          </a:xfrm>
        </p:spPr>
        <p:txBody>
          <a:bodyPr/>
          <a:lstStyle/>
          <a:p>
            <a:pPr algn="just"/>
            <a:r>
              <a:rPr lang="en-US" dirty="0"/>
              <a:t>The Independent State of PNG does not have a Nationally owned Medical and Life Insurance Scheme for its Employees. In this National Health and Life Insurance Policy, Employees are defined as public servants employed by the </a:t>
            </a:r>
            <a:r>
              <a:rPr lang="en-US" dirty="0" err="1"/>
              <a:t>GoPNG</a:t>
            </a:r>
            <a:r>
              <a:rPr lang="en-US" dirty="0"/>
              <a:t> including Leaders under the SRC Determination.</a:t>
            </a:r>
          </a:p>
          <a:p>
            <a:pPr algn="just"/>
            <a:r>
              <a:rPr lang="en-US" dirty="0"/>
              <a:t>Insuring an health and life is an important element of a workforce.</a:t>
            </a:r>
          </a:p>
          <a:p>
            <a:pPr algn="just"/>
            <a:r>
              <a:rPr lang="en-US" dirty="0"/>
              <a:t>More recently, the COVID-19 pandemic has demonstrated the urgent need to have a medical and life insurance policy in place.</a:t>
            </a:r>
            <a:endParaRPr lang="en-PG" dirty="0"/>
          </a:p>
          <a:p>
            <a:pPr algn="just"/>
            <a:endParaRPr lang="en-US" dirty="0"/>
          </a:p>
          <a:p>
            <a:pPr algn="just"/>
            <a:endParaRPr lang="en-US" dirty="0"/>
          </a:p>
          <a:p>
            <a:pPr marL="0" indent="0" algn="just">
              <a:buNone/>
            </a:pPr>
            <a:endParaRPr lang="en-US" dirty="0"/>
          </a:p>
          <a:p>
            <a:pPr algn="just"/>
            <a:endParaRPr lang="en-PG" dirty="0"/>
          </a:p>
        </p:txBody>
      </p:sp>
      <p:sp>
        <p:nvSpPr>
          <p:cNvPr id="3" name="Title 2">
            <a:extLst>
              <a:ext uri="{FF2B5EF4-FFF2-40B4-BE49-F238E27FC236}">
                <a16:creationId xmlns:a16="http://schemas.microsoft.com/office/drawing/2014/main" id="{B716B209-F743-4078-A84B-70DDE5992420}"/>
              </a:ext>
            </a:extLst>
          </p:cNvPr>
          <p:cNvSpPr>
            <a:spLocks noGrp="1"/>
          </p:cNvSpPr>
          <p:nvPr>
            <p:ph type="title"/>
          </p:nvPr>
        </p:nvSpPr>
        <p:spPr/>
        <p:txBody>
          <a:bodyPr/>
          <a:lstStyle/>
          <a:p>
            <a:r>
              <a:rPr lang="en-US" dirty="0"/>
              <a:t>PURPOSE &amp; BACKGROUND</a:t>
            </a:r>
            <a:endParaRPr lang="en-PG" dirty="0"/>
          </a:p>
        </p:txBody>
      </p:sp>
    </p:spTree>
    <p:extLst>
      <p:ext uri="{BB962C8B-B14F-4D97-AF65-F5344CB8AC3E}">
        <p14:creationId xmlns:p14="http://schemas.microsoft.com/office/powerpoint/2010/main" val="18096573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8C86B3-00A0-4BE4-862F-C5808630734C}"/>
              </a:ext>
            </a:extLst>
          </p:cNvPr>
          <p:cNvSpPr>
            <a:spLocks noGrp="1"/>
          </p:cNvSpPr>
          <p:nvPr>
            <p:ph sz="quarter" idx="1"/>
          </p:nvPr>
        </p:nvSpPr>
        <p:spPr>
          <a:xfrm>
            <a:off x="1320800" y="1066800"/>
            <a:ext cx="10566400" cy="5192684"/>
          </a:xfrm>
        </p:spPr>
        <p:txBody>
          <a:bodyPr/>
          <a:lstStyle/>
          <a:p>
            <a:pPr algn="just"/>
            <a:r>
              <a:rPr lang="en-AU" dirty="0">
                <a:effectLst/>
                <a:ea typeface="Times New Roman" panose="02020603050405020304" pitchFamily="18" charset="0"/>
                <a:cs typeface="Calibri" panose="020F0502020204030204" pitchFamily="34" charset="0"/>
              </a:rPr>
              <a:t>Reference is made to previous NEC decision No. 282/2005</a:t>
            </a:r>
            <a:r>
              <a:rPr lang="en-AU" dirty="0">
                <a:effectLst/>
                <a:ea typeface="Times New Roman" panose="02020603050405020304" pitchFamily="18" charset="0"/>
                <a:cs typeface="Calibri" panose="020F0502020204030204" pitchFamily="34" charset="0"/>
                <a:hlinkClick r:id="rId2" action="ppaction://hlinkfile"/>
              </a:rPr>
              <a:t>NEC Decision 2005 Medical Insurance Page 1.jpg</a:t>
            </a:r>
            <a:r>
              <a:rPr lang="en-AU" dirty="0">
                <a:effectLst/>
                <a:ea typeface="Times New Roman" panose="02020603050405020304" pitchFamily="18" charset="0"/>
                <a:cs typeface="Calibri" panose="020F0502020204030204" pitchFamily="34" charset="0"/>
                <a:hlinkClick r:id="rId3" action="ppaction://hlinkfile"/>
              </a:rPr>
              <a:t>NEC Decision 2005 Medical Insurance Page 2 (2).jpg</a:t>
            </a:r>
            <a:r>
              <a:rPr lang="en-AU" dirty="0">
                <a:effectLst/>
                <a:ea typeface="Times New Roman" panose="02020603050405020304" pitchFamily="18" charset="0"/>
                <a:cs typeface="Calibri" panose="020F0502020204030204" pitchFamily="34" charset="0"/>
              </a:rPr>
              <a:t> (17 years ago) in which the NEC approved for the establishment and operations of a national insurance scheme which never got off the ground until recent directions from the </a:t>
            </a:r>
            <a:r>
              <a:rPr lang="en-AU" dirty="0" err="1">
                <a:effectLst/>
                <a:ea typeface="Times New Roman" panose="02020603050405020304" pitchFamily="18" charset="0"/>
                <a:cs typeface="Calibri" panose="020F0502020204030204" pitchFamily="34" charset="0"/>
              </a:rPr>
              <a:t>Marape</a:t>
            </a:r>
            <a:r>
              <a:rPr lang="en-AU" dirty="0">
                <a:effectLst/>
                <a:ea typeface="Times New Roman" panose="02020603050405020304" pitchFamily="18" charset="0"/>
                <a:cs typeface="Calibri" panose="020F0502020204030204" pitchFamily="34" charset="0"/>
              </a:rPr>
              <a:t>/Basil Government, and that formed one of the key result areas for the Ministry of Public Service, especially to look at improvements in the terms and conditions for our public servants.</a:t>
            </a:r>
          </a:p>
          <a:p>
            <a:pPr algn="just"/>
            <a:endParaRPr lang="en-PG" dirty="0">
              <a:effectLst/>
              <a:ea typeface="Times New Roman" panose="02020603050405020304" pitchFamily="18" charset="0"/>
              <a:cs typeface="Calibri" panose="020F0502020204030204" pitchFamily="34" charset="0"/>
            </a:endParaRPr>
          </a:p>
          <a:p>
            <a:endParaRPr lang="en-PG" dirty="0"/>
          </a:p>
        </p:txBody>
      </p:sp>
      <p:sp>
        <p:nvSpPr>
          <p:cNvPr id="3" name="Title 2">
            <a:extLst>
              <a:ext uri="{FF2B5EF4-FFF2-40B4-BE49-F238E27FC236}">
                <a16:creationId xmlns:a16="http://schemas.microsoft.com/office/drawing/2014/main" id="{86E31F59-BEC6-45BF-8B3E-8930FD339C27}"/>
              </a:ext>
            </a:extLst>
          </p:cNvPr>
          <p:cNvSpPr>
            <a:spLocks noGrp="1"/>
          </p:cNvSpPr>
          <p:nvPr>
            <p:ph type="title"/>
          </p:nvPr>
        </p:nvSpPr>
        <p:spPr/>
        <p:txBody>
          <a:bodyPr/>
          <a:lstStyle/>
          <a:p>
            <a:r>
              <a:rPr lang="en-US" dirty="0"/>
              <a:t>NEC DECISION </a:t>
            </a:r>
            <a:endParaRPr lang="en-PG" dirty="0"/>
          </a:p>
        </p:txBody>
      </p:sp>
    </p:spTree>
    <p:extLst>
      <p:ext uri="{BB962C8B-B14F-4D97-AF65-F5344CB8AC3E}">
        <p14:creationId xmlns:p14="http://schemas.microsoft.com/office/powerpoint/2010/main" val="11706427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r>
              <a:rPr lang="en-AU" dirty="0"/>
              <a:t>NEC Decision 178/2022 approval for the establishment of a National Medical and Life Insurance Scheme for Public Servants.</a:t>
            </a:r>
            <a:r>
              <a:rPr lang="en-AU" dirty="0">
                <a:hlinkClick r:id="rId2" action="ppaction://hlinkfile"/>
              </a:rPr>
              <a:t>NEC Decision No.178-2022.pdf</a:t>
            </a:r>
            <a:endParaRPr lang="en-AU" dirty="0"/>
          </a:p>
          <a:p>
            <a:r>
              <a:rPr lang="en-AU" dirty="0"/>
              <a:t>Clause 5 of the NEC Decision: Commence the establishment of the Insurance concept as a registered Association pursuant to the IPA Act with the proposed name “Public Service </a:t>
            </a:r>
            <a:r>
              <a:rPr lang="en-AU" dirty="0" err="1"/>
              <a:t>Niucare</a:t>
            </a:r>
            <a:r>
              <a:rPr lang="en-AU" dirty="0"/>
              <a:t> Association”. </a:t>
            </a:r>
          </a:p>
          <a:p>
            <a:r>
              <a:rPr lang="en-AU" dirty="0"/>
              <a:t>Clause 6 of the NEC Decision: To be captured in a new Law as proposed by State Solicitor. </a:t>
            </a:r>
          </a:p>
          <a:p>
            <a:endParaRPr lang="en-GB" dirty="0"/>
          </a:p>
        </p:txBody>
      </p:sp>
      <p:sp>
        <p:nvSpPr>
          <p:cNvPr id="3" name="Title 2"/>
          <p:cNvSpPr>
            <a:spLocks noGrp="1"/>
          </p:cNvSpPr>
          <p:nvPr>
            <p:ph type="title"/>
          </p:nvPr>
        </p:nvSpPr>
        <p:spPr/>
        <p:txBody>
          <a:bodyPr/>
          <a:lstStyle/>
          <a:p>
            <a:r>
              <a:rPr lang="en-AU" dirty="0"/>
              <a:t>CONT:</a:t>
            </a:r>
            <a:endParaRPr lang="en-GB" dirty="0"/>
          </a:p>
        </p:txBody>
      </p:sp>
    </p:spTree>
    <p:extLst>
      <p:ext uri="{BB962C8B-B14F-4D97-AF65-F5344CB8AC3E}">
        <p14:creationId xmlns:p14="http://schemas.microsoft.com/office/powerpoint/2010/main" val="28782825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1BF8E87-0D4A-4855-9708-E557BDCB4B1D}"/>
              </a:ext>
            </a:extLst>
          </p:cNvPr>
          <p:cNvSpPr>
            <a:spLocks noGrp="1"/>
          </p:cNvSpPr>
          <p:nvPr>
            <p:ph type="title"/>
          </p:nvPr>
        </p:nvSpPr>
        <p:spPr/>
        <p:txBody>
          <a:bodyPr/>
          <a:lstStyle/>
          <a:p>
            <a:r>
              <a:rPr lang="en-US" dirty="0"/>
              <a:t>Current arrangements in other Sectors</a:t>
            </a:r>
            <a:endParaRPr lang="en-PG" dirty="0"/>
          </a:p>
        </p:txBody>
      </p:sp>
      <p:sp>
        <p:nvSpPr>
          <p:cNvPr id="2" name="Content Placeholder 1"/>
          <p:cNvSpPr>
            <a:spLocks noGrp="1"/>
          </p:cNvSpPr>
          <p:nvPr>
            <p:ph sz="quarter" idx="1"/>
          </p:nvPr>
        </p:nvSpPr>
        <p:spPr/>
        <p:txBody>
          <a:bodyPr/>
          <a:lstStyle/>
          <a:p>
            <a:r>
              <a:rPr lang="en-GB" dirty="0"/>
              <a:t>Life &amp; Health Insurance cover subsidy of K75 per fortnight had already been awarded to PNG Nurses Association, PNG Health Support Workers and MLTP to cover its members. </a:t>
            </a:r>
          </a:p>
          <a:p>
            <a:r>
              <a:rPr lang="en-GB" dirty="0"/>
              <a:t>PEA, its K30 premium for Life &amp; Medical Cover.</a:t>
            </a:r>
          </a:p>
          <a:p>
            <a:r>
              <a:rPr lang="en-GB" dirty="0"/>
              <a:t>It was awarded based on the current Government directives on foot to cover medical insurance for all employees in the Public Sector. </a:t>
            </a:r>
          </a:p>
          <a:p>
            <a:r>
              <a:rPr lang="en-GB" dirty="0"/>
              <a:t>National Doctors Association, Police Association etc have their own insurance schemes.</a:t>
            </a:r>
          </a:p>
          <a:p>
            <a:endParaRPr lang="en-GB" dirty="0"/>
          </a:p>
        </p:txBody>
      </p:sp>
    </p:spTree>
    <p:extLst>
      <p:ext uri="{BB962C8B-B14F-4D97-AF65-F5344CB8AC3E}">
        <p14:creationId xmlns:p14="http://schemas.microsoft.com/office/powerpoint/2010/main" val="39074163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9833DB-25E6-4F21-AA83-CA37CD61E0FE}"/>
              </a:ext>
            </a:extLst>
          </p:cNvPr>
          <p:cNvSpPr>
            <a:spLocks noGrp="1"/>
          </p:cNvSpPr>
          <p:nvPr>
            <p:ph sz="quarter" idx="1"/>
          </p:nvPr>
        </p:nvSpPr>
        <p:spPr/>
        <p:txBody>
          <a:bodyPr/>
          <a:lstStyle/>
          <a:p>
            <a:pPr marL="514350" indent="-514350">
              <a:buAutoNum type="arabicPeriod"/>
            </a:pPr>
            <a:r>
              <a:rPr lang="en-US" dirty="0"/>
              <a:t>140,000 public servants in national agencies and provincial administrations/district administrations.</a:t>
            </a:r>
          </a:p>
          <a:p>
            <a:pPr marL="514350" indent="-514350">
              <a:buAutoNum type="arabicPeriod"/>
            </a:pPr>
            <a:r>
              <a:rPr lang="en-US" dirty="0"/>
              <a:t>Some Public Servants in public sector agencies and statutory bodies have joined other insurance firms in the absence of one for the Policies.</a:t>
            </a:r>
          </a:p>
          <a:p>
            <a:pPr marL="514350" indent="-514350">
              <a:buAutoNum type="arabicPeriod"/>
            </a:pPr>
            <a:r>
              <a:rPr lang="en-US" dirty="0"/>
              <a:t>111 Parliamentarians/MPs.</a:t>
            </a:r>
          </a:p>
          <a:p>
            <a:pPr marL="514350" indent="-514350">
              <a:buAutoNum type="arabicPeriod"/>
            </a:pPr>
            <a:r>
              <a:rPr lang="en-US" dirty="0"/>
              <a:t>Judiciary.</a:t>
            </a:r>
          </a:p>
          <a:p>
            <a:pPr marL="514350" indent="-514350">
              <a:buAutoNum type="arabicPeriod"/>
            </a:pPr>
            <a:r>
              <a:rPr lang="en-US" dirty="0"/>
              <a:t>Other sectors.</a:t>
            </a:r>
          </a:p>
          <a:p>
            <a:pPr marL="514350" indent="-514350">
              <a:buAutoNum type="arabicPeriod"/>
            </a:pPr>
            <a:endParaRPr lang="en-US" dirty="0"/>
          </a:p>
          <a:p>
            <a:pPr marL="514350" indent="-514350">
              <a:buAutoNum type="arabicPeriod"/>
            </a:pPr>
            <a:endParaRPr lang="en-PG" dirty="0"/>
          </a:p>
        </p:txBody>
      </p:sp>
      <p:sp>
        <p:nvSpPr>
          <p:cNvPr id="3" name="Title 2">
            <a:extLst>
              <a:ext uri="{FF2B5EF4-FFF2-40B4-BE49-F238E27FC236}">
                <a16:creationId xmlns:a16="http://schemas.microsoft.com/office/drawing/2014/main" id="{509A922F-C281-47B6-BBD2-DB745421851E}"/>
              </a:ext>
            </a:extLst>
          </p:cNvPr>
          <p:cNvSpPr>
            <a:spLocks noGrp="1"/>
          </p:cNvSpPr>
          <p:nvPr>
            <p:ph type="title"/>
          </p:nvPr>
        </p:nvSpPr>
        <p:spPr/>
        <p:txBody>
          <a:bodyPr/>
          <a:lstStyle/>
          <a:p>
            <a:r>
              <a:rPr lang="en-US" dirty="0"/>
              <a:t>Sectors not insured/no arrangements in place</a:t>
            </a:r>
            <a:endParaRPr lang="en-PG" dirty="0"/>
          </a:p>
        </p:txBody>
      </p:sp>
    </p:spTree>
    <p:extLst>
      <p:ext uri="{BB962C8B-B14F-4D97-AF65-F5344CB8AC3E}">
        <p14:creationId xmlns:p14="http://schemas.microsoft.com/office/powerpoint/2010/main" val="18781140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AEEAC43-57C6-42D0-88ED-FF3A6C6F5C77}"/>
              </a:ext>
            </a:extLst>
          </p:cNvPr>
          <p:cNvSpPr>
            <a:spLocks noGrp="1"/>
          </p:cNvSpPr>
          <p:nvPr>
            <p:ph sz="quarter" idx="1"/>
          </p:nvPr>
        </p:nvSpPr>
        <p:spPr>
          <a:xfrm>
            <a:off x="1320800" y="1066800"/>
            <a:ext cx="10566400" cy="5541818"/>
          </a:xfrm>
        </p:spPr>
        <p:txBody>
          <a:bodyPr/>
          <a:lstStyle/>
          <a:p>
            <a:r>
              <a:rPr lang="en-US" dirty="0"/>
              <a:t>National Health &amp; Life Insurance (NH&amp;LI) Policy – Policy is ready for launching.  </a:t>
            </a:r>
          </a:p>
          <a:p>
            <a:r>
              <a:rPr lang="en-US" dirty="0"/>
              <a:t>Policy will be compulsory for all public servants.</a:t>
            </a:r>
          </a:p>
          <a:p>
            <a:r>
              <a:rPr lang="en-US" dirty="0"/>
              <a:t>Individual Policy Holder: 2.7% of Gross Base Salary.</a:t>
            </a:r>
          </a:p>
          <a:p>
            <a:r>
              <a:rPr lang="en-US" dirty="0"/>
              <a:t>Family: Policy Holder plus Spouse &amp; Children: 5.7% of Gross Base Salary.</a:t>
            </a:r>
          </a:p>
          <a:p>
            <a:r>
              <a:rPr lang="en-US" dirty="0"/>
              <a:t>Insurance will cover two areas (1) Health &amp; (2) Life. For health, it covers any medical expenses whilst Life will cover funeral expense when Public Servants pass on. State will no longer pay for funeral expenses but the insurance will do.</a:t>
            </a:r>
          </a:p>
          <a:p>
            <a:endParaRPr lang="en-US" dirty="0"/>
          </a:p>
          <a:p>
            <a:endParaRPr lang="en-US" dirty="0"/>
          </a:p>
          <a:p>
            <a:endParaRPr lang="en-PG" dirty="0"/>
          </a:p>
        </p:txBody>
      </p:sp>
      <p:sp>
        <p:nvSpPr>
          <p:cNvPr id="3" name="Title 2">
            <a:extLst>
              <a:ext uri="{FF2B5EF4-FFF2-40B4-BE49-F238E27FC236}">
                <a16:creationId xmlns:a16="http://schemas.microsoft.com/office/drawing/2014/main" id="{87D216BC-D48D-4075-AF13-0DE709467C28}"/>
              </a:ext>
            </a:extLst>
          </p:cNvPr>
          <p:cNvSpPr>
            <a:spLocks noGrp="1"/>
          </p:cNvSpPr>
          <p:nvPr>
            <p:ph type="title"/>
          </p:nvPr>
        </p:nvSpPr>
        <p:spPr/>
        <p:txBody>
          <a:bodyPr/>
          <a:lstStyle/>
          <a:p>
            <a:r>
              <a:rPr lang="en-US" dirty="0"/>
              <a:t>NH&amp;LI POLICY (KEY FEATURES)</a:t>
            </a:r>
            <a:endParaRPr lang="en-PG" dirty="0"/>
          </a:p>
        </p:txBody>
      </p:sp>
    </p:spTree>
    <p:extLst>
      <p:ext uri="{BB962C8B-B14F-4D97-AF65-F5344CB8AC3E}">
        <p14:creationId xmlns:p14="http://schemas.microsoft.com/office/powerpoint/2010/main" val="39539154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3E58629-F12F-4902-97DC-A770650CD688}"/>
              </a:ext>
            </a:extLst>
          </p:cNvPr>
          <p:cNvSpPr>
            <a:spLocks noGrp="1"/>
          </p:cNvSpPr>
          <p:nvPr>
            <p:ph sz="quarter" idx="1"/>
          </p:nvPr>
        </p:nvSpPr>
        <p:spPr>
          <a:xfrm>
            <a:off x="1320800" y="1066800"/>
            <a:ext cx="10566400" cy="5516562"/>
          </a:xfrm>
        </p:spPr>
        <p:txBody>
          <a:bodyPr/>
          <a:lstStyle/>
          <a:p>
            <a:r>
              <a:rPr lang="en-US" dirty="0"/>
              <a:t>The Insurance Policy and Funds shall be managed by the Board of Trustees, to be called, the PUBLIC SERVICE INSURANCE BOARD OF TRUSTEES (PSIBOT). The Board of Trustees shall be served by PS Niucare  Association headed  by a CEO. </a:t>
            </a:r>
          </a:p>
          <a:p>
            <a:r>
              <a:rPr lang="en-US" dirty="0"/>
              <a:t>The Board of Trustees members shall be appointed in accordance with the articles of an Association. The members shall come from the Public Service &amp; the Industry.</a:t>
            </a:r>
          </a:p>
          <a:p>
            <a:r>
              <a:rPr lang="en-US" dirty="0"/>
              <a:t>PSNA is an independent body not subjected to the Public Service  and political directions </a:t>
            </a:r>
            <a:endParaRPr lang="en-PG" dirty="0"/>
          </a:p>
        </p:txBody>
      </p:sp>
      <p:sp>
        <p:nvSpPr>
          <p:cNvPr id="3" name="Title 2">
            <a:extLst>
              <a:ext uri="{FF2B5EF4-FFF2-40B4-BE49-F238E27FC236}">
                <a16:creationId xmlns:a16="http://schemas.microsoft.com/office/drawing/2014/main" id="{3267FB51-5577-43BB-931A-5917FB3397E2}"/>
              </a:ext>
            </a:extLst>
          </p:cNvPr>
          <p:cNvSpPr>
            <a:spLocks noGrp="1"/>
          </p:cNvSpPr>
          <p:nvPr>
            <p:ph type="title"/>
          </p:nvPr>
        </p:nvSpPr>
        <p:spPr/>
        <p:txBody>
          <a:bodyPr/>
          <a:lstStyle/>
          <a:p>
            <a:r>
              <a:rPr lang="en-US" dirty="0"/>
              <a:t>STRUCTURE</a:t>
            </a:r>
            <a:endParaRPr lang="en-PG" dirty="0"/>
          </a:p>
        </p:txBody>
      </p:sp>
    </p:spTree>
    <p:extLst>
      <p:ext uri="{BB962C8B-B14F-4D97-AF65-F5344CB8AC3E}">
        <p14:creationId xmlns:p14="http://schemas.microsoft.com/office/powerpoint/2010/main" val="34962319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133">
        <p15:prstTrans prst="peelOff"/>
      </p:transition>
    </mc:Choice>
    <mc:Fallback xmlns="">
      <p:transition spd="slow" advTm="9133">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PM General Order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1_DPM General Order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2_DPM General Order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3523</TotalTime>
  <Words>1432</Words>
  <Application>Microsoft Office PowerPoint</Application>
  <PresentationFormat>Widescreen</PresentationFormat>
  <Paragraphs>102</Paragraphs>
  <Slides>19</Slides>
  <Notes>1</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19</vt:i4>
      </vt:variant>
    </vt:vector>
  </HeadingPairs>
  <TitlesOfParts>
    <vt:vector size="34" baseType="lpstr">
      <vt:lpstr>Arial</vt:lpstr>
      <vt:lpstr>Arial Narrow</vt:lpstr>
      <vt:lpstr>Calibri</vt:lpstr>
      <vt:lpstr>Courier New</vt:lpstr>
      <vt:lpstr>Franklin Gothic Book</vt:lpstr>
      <vt:lpstr>Lucida Calligraphy</vt:lpstr>
      <vt:lpstr>Perpetua</vt:lpstr>
      <vt:lpstr>Plantagenet Cherokee</vt:lpstr>
      <vt:lpstr>Times New Roman</vt:lpstr>
      <vt:lpstr>Verdana</vt:lpstr>
      <vt:lpstr>Wingdings</vt:lpstr>
      <vt:lpstr>Wingdings 2</vt:lpstr>
      <vt:lpstr>DPM General Order Theme</vt:lpstr>
      <vt:lpstr>1_DPM General Order Theme</vt:lpstr>
      <vt:lpstr>2_DPM General Order Theme</vt:lpstr>
      <vt:lpstr>PowerPoint Presentation</vt:lpstr>
      <vt:lpstr>OVERVIEW</vt:lpstr>
      <vt:lpstr>PURPOSE &amp; BACKGROUND</vt:lpstr>
      <vt:lpstr>NEC DECISION </vt:lpstr>
      <vt:lpstr>CONT:</vt:lpstr>
      <vt:lpstr>Current arrangements in other Sectors</vt:lpstr>
      <vt:lpstr>Sectors not insured/no arrangements in place</vt:lpstr>
      <vt:lpstr>NH&amp;LI POLICY (KEY FEATURES)</vt:lpstr>
      <vt:lpstr>STRUCTURE</vt:lpstr>
      <vt:lpstr>  CONT:</vt:lpstr>
      <vt:lpstr>CONT:</vt:lpstr>
      <vt:lpstr>How it will operate:</vt:lpstr>
      <vt:lpstr>Cont..</vt:lpstr>
      <vt:lpstr>BENEFITS FOR PUBLIC SERVANT(Policy Holder)</vt:lpstr>
      <vt:lpstr>CONT:</vt:lpstr>
      <vt:lpstr>BENEFITS FOR THE STATE</vt:lpstr>
      <vt:lpstr>IMPLEMENTATION</vt:lpstr>
      <vt:lpstr>BRIEF PROGRESSIVE UPDATE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A.Friday</dc:creator>
  <cp:lastModifiedBy>Strategic Policy Dev</cp:lastModifiedBy>
  <cp:revision>236</cp:revision>
  <cp:lastPrinted>2022-04-17T17:30:55Z</cp:lastPrinted>
  <dcterms:created xsi:type="dcterms:W3CDTF">2020-03-06T05:37:17Z</dcterms:created>
  <dcterms:modified xsi:type="dcterms:W3CDTF">2023-11-27T22:38:53Z</dcterms:modified>
</cp:coreProperties>
</file>