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1" r:id="rId1"/>
    <p:sldMasterId id="2147483988" r:id="rId2"/>
    <p:sldMasterId id="2147484001" r:id="rId3"/>
  </p:sldMasterIdLst>
  <p:notesMasterIdLst>
    <p:notesMasterId r:id="rId18"/>
  </p:notesMasterIdLst>
  <p:handoutMasterIdLst>
    <p:handoutMasterId r:id="rId19"/>
  </p:handoutMasterIdLst>
  <p:sldIdLst>
    <p:sldId id="266" r:id="rId4"/>
    <p:sldId id="445" r:id="rId5"/>
    <p:sldId id="464" r:id="rId6"/>
    <p:sldId id="424" r:id="rId7"/>
    <p:sldId id="474" r:id="rId8"/>
    <p:sldId id="476" r:id="rId9"/>
    <p:sldId id="475" r:id="rId10"/>
    <p:sldId id="471" r:id="rId11"/>
    <p:sldId id="477" r:id="rId12"/>
    <p:sldId id="478" r:id="rId13"/>
    <p:sldId id="472" r:id="rId14"/>
    <p:sldId id="479" r:id="rId15"/>
    <p:sldId id="473" r:id="rId16"/>
    <p:sldId id="480" r:id="rId17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99FF"/>
    <a:srgbClr val="000000"/>
    <a:srgbClr val="F9A76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434" autoAdjust="0"/>
  </p:normalViewPr>
  <p:slideViewPr>
    <p:cSldViewPr>
      <p:cViewPr varScale="1">
        <p:scale>
          <a:sx n="63" d="100"/>
          <a:sy n="63" d="100"/>
        </p:scale>
        <p:origin x="150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F9F5790-C34F-443B-9F38-AF4312F3AA2A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AA8B7871-7D20-4999-AA81-349C97713B7C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419995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35B8CFE-CA6C-4285-BACB-155E25F1650B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2A9DDDB-D69C-440C-8E99-4715C36EFFE8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41430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78758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4712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76831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14400" y="1449388"/>
            <a:ext cx="81692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1371600"/>
            <a:ext cx="8169275" cy="1460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4400" y="2971800"/>
            <a:ext cx="8169275" cy="115888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2" cstate="print">
            <a:lum bright="12000" contrast="18000"/>
          </a:blip>
          <a:srcRect/>
          <a:stretch>
            <a:fillRect/>
          </a:stretch>
        </p:blipFill>
        <p:spPr bwMode="auto">
          <a:xfrm>
            <a:off x="0" y="228600"/>
            <a:ext cx="990600" cy="76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8"/>
          <p:cNvSpPr txBox="1">
            <a:spLocks noChangeArrowheads="1"/>
          </p:cNvSpPr>
          <p:nvPr/>
        </p:nvSpPr>
        <p:spPr bwMode="auto">
          <a:xfrm rot="16200000">
            <a:off x="-2420143" y="3426618"/>
            <a:ext cx="5791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AU" sz="2400" dirty="0">
                <a:solidFill>
                  <a:srgbClr val="000000"/>
                </a:solidFill>
                <a:latin typeface="Lucida Calligraphy" pitchFamily="66" charset="0"/>
              </a:rPr>
              <a:t>“Rise Up, Step Up, Speak Up”</a:t>
            </a:r>
            <a:endParaRPr lang="en-GB" sz="2400" dirty="0">
              <a:solidFill>
                <a:srgbClr val="000000"/>
              </a:solidFill>
              <a:latin typeface="Lucida Calligraphy" pitchFamily="66" charset="0"/>
            </a:endParaRPr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4343400" y="6172200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AU" altLang="en-US" sz="2400" dirty="0">
                <a:solidFill>
                  <a:schemeClr val="tx2"/>
                </a:solidFill>
                <a:latin typeface="Plantagenet Cherokee" pitchFamily="18" charset="0"/>
              </a:rPr>
              <a:t>www.dpm.gov.pg</a:t>
            </a:r>
            <a:endParaRPr lang="en-AU" altLang="en-US" sz="2000" dirty="0">
              <a:solidFill>
                <a:schemeClr val="tx2"/>
              </a:solidFill>
              <a:latin typeface="Plantagenet Cherokee" pitchFamily="18" charset="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1505930"/>
            <a:ext cx="7772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28"/>
          <p:cNvSpPr>
            <a:spLocks noGrp="1"/>
          </p:cNvSpPr>
          <p:nvPr>
            <p:ph type="sldNum" sz="quarter" idx="10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FFFFFF"/>
                </a:solidFill>
              </a:defRPr>
            </a:lvl1pPr>
          </a:lstStyle>
          <a:p>
            <a:fld id="{5C09BB7B-A9CB-40AE-825A-E18ECE49B337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09772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440F024E-9DAB-4E38-BA57-26E92A12B652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6EA40906-80C5-4F8C-99A7-B06BABD1421D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328974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A784602-8F28-4CB8-8814-FCB8D130A1C6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B2A45F04-3F63-4ECF-BAE5-9B1C6326E57A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095357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80010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82296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3AA6F-D061-49CA-BBDB-041C88D86EDA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2176058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14400" y="1449388"/>
            <a:ext cx="81692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1371600"/>
            <a:ext cx="8169275" cy="1460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4400" y="2971800"/>
            <a:ext cx="8169275" cy="115888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2" cstate="print">
            <a:lum bright="12000" contrast="18000"/>
          </a:blip>
          <a:srcRect/>
          <a:stretch>
            <a:fillRect/>
          </a:stretch>
        </p:blipFill>
        <p:spPr bwMode="auto">
          <a:xfrm>
            <a:off x="0" y="228600"/>
            <a:ext cx="990600" cy="76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8"/>
          <p:cNvSpPr txBox="1">
            <a:spLocks noChangeArrowheads="1"/>
          </p:cNvSpPr>
          <p:nvPr/>
        </p:nvSpPr>
        <p:spPr bwMode="auto">
          <a:xfrm rot="16200000">
            <a:off x="-2420143" y="3426618"/>
            <a:ext cx="5791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AU" sz="2400" dirty="0">
                <a:solidFill>
                  <a:srgbClr val="000000"/>
                </a:solidFill>
                <a:latin typeface="Lucida Calligraphy" pitchFamily="66" charset="0"/>
              </a:rPr>
              <a:t>“Rise Up, Step Up, Speak Up”</a:t>
            </a:r>
            <a:endParaRPr lang="en-GB" sz="2400" dirty="0">
              <a:solidFill>
                <a:srgbClr val="000000"/>
              </a:solidFill>
              <a:latin typeface="Lucida Calligraphy" pitchFamily="66" charset="0"/>
            </a:endParaRPr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4343400" y="6172200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AU" altLang="en-US" sz="2400" dirty="0">
                <a:solidFill>
                  <a:schemeClr val="tx2"/>
                </a:solidFill>
                <a:latin typeface="Plantagenet Cherokee" pitchFamily="18" charset="0"/>
              </a:rPr>
              <a:t>www.dpm.gov.pg</a:t>
            </a:r>
            <a:endParaRPr lang="en-AU" altLang="en-US" sz="2000" dirty="0">
              <a:solidFill>
                <a:schemeClr val="tx2"/>
              </a:solidFill>
              <a:latin typeface="Plantagenet Cherokee" pitchFamily="18" charset="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1505930"/>
            <a:ext cx="7772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28"/>
          <p:cNvSpPr>
            <a:spLocks noGrp="1"/>
          </p:cNvSpPr>
          <p:nvPr>
            <p:ph type="sldNum" sz="quarter" idx="10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FFFFFF"/>
                </a:solidFill>
              </a:defRPr>
            </a:lvl1pPr>
          </a:lstStyle>
          <a:p>
            <a:fld id="{56FF32C5-85A5-436A-981C-A36D4A6AD7E8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15911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PM GO Ro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lum bright="12000" contrast="18000"/>
          </a:blip>
          <a:srcRect/>
          <a:stretch>
            <a:fillRect/>
          </a:stretch>
        </p:blipFill>
        <p:spPr bwMode="auto">
          <a:xfrm>
            <a:off x="0" y="228600"/>
            <a:ext cx="990600" cy="76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066800"/>
            <a:ext cx="7924800" cy="4876800"/>
          </a:xfrm>
        </p:spPr>
        <p:txBody>
          <a:bodyPr/>
          <a:lstStyle>
            <a:lvl1pPr>
              <a:defRPr baseline="0">
                <a:latin typeface="Calibri" pitchFamily="34" charset="0"/>
              </a:defRPr>
            </a:lvl1pPr>
            <a:lvl2pPr>
              <a:buFont typeface="Courier New" pitchFamily="49" charset="0"/>
              <a:buChar char="o"/>
              <a:defRPr baseline="0">
                <a:latin typeface="Calibri" pitchFamily="34" charset="0"/>
              </a:defRPr>
            </a:lvl2pPr>
            <a:lvl3pPr>
              <a:defRPr baseline="0">
                <a:latin typeface="Calibri" pitchFamily="34" charset="0"/>
              </a:defRPr>
            </a:lvl3pPr>
            <a:lvl4pPr>
              <a:defRPr baseline="0">
                <a:latin typeface="Calibri" pitchFamily="34" charset="0"/>
              </a:defRPr>
            </a:lvl4pPr>
            <a:lvl5pPr>
              <a:defRPr baseline="0">
                <a:latin typeface="Calibri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8229600" cy="419100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2000">
                <a:solidFill>
                  <a:schemeClr val="tx2"/>
                </a:solidFill>
                <a:latin typeface="Plantagenet Cherokee" pitchFamily="18" charset="0"/>
              </a:defRPr>
            </a:lvl1pPr>
          </a:lstStyle>
          <a:p>
            <a:pPr>
              <a:defRPr/>
            </a:pPr>
            <a:fld id="{7B468075-4D65-467A-8118-D01592BC7A2E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8284606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8229600" cy="419100"/>
          </a:xfrm>
          <a:prstGeom prst="rect">
            <a:avLst/>
          </a:prstGeom>
        </p:spPr>
        <p:txBody>
          <a:bodyPr/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E7B261D0-E099-4F8A-A845-B8EC597E0193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E14F6684-1A94-4333-93B9-88AFF2DB2858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276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8229600" cy="419100"/>
          </a:xfrm>
          <a:prstGeom prst="rect">
            <a:avLst/>
          </a:prstGeom>
        </p:spPr>
        <p:txBody>
          <a:bodyPr/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B8C76A2F-ABE4-48D3-AAC4-07D9F4B91D28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5F1FD138-B116-4D10-8F4D-DCFC5EF34DDA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673261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8229600" cy="419100"/>
          </a:xfrm>
          <a:prstGeom prst="rect">
            <a:avLst/>
          </a:prstGeom>
        </p:spPr>
        <p:txBody>
          <a:bodyPr/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9F94E874-503E-4272-88AB-5FE3D2DCAA9A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E3D07C46-A109-4B4B-981F-55399672010C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6723772"/>
      </p:ext>
    </p:extLst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8229600" cy="419100"/>
          </a:xfrm>
          <a:prstGeom prst="rect">
            <a:avLst/>
          </a:prstGeom>
        </p:spPr>
        <p:txBody>
          <a:bodyPr/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DD9A667A-BBB3-44F6-9516-48681FAC9BFD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EA2C0915-9D2F-41C5-BC54-EBD85AA3CFFC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4696766"/>
      </p:ext>
    </p:extLst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8229600" cy="419100"/>
          </a:xfrm>
          <a:prstGeom prst="rect">
            <a:avLst/>
          </a:prstGeom>
        </p:spPr>
        <p:txBody>
          <a:bodyPr/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381C89DA-AB2B-4E20-AD9E-D2CC1324C627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6FEC5099-5C9A-4DBF-A695-39656F84A7EB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7974086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PM GO Ro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lum bright="12000" contrast="18000"/>
          </a:blip>
          <a:srcRect/>
          <a:stretch>
            <a:fillRect/>
          </a:stretch>
        </p:blipFill>
        <p:spPr bwMode="auto">
          <a:xfrm>
            <a:off x="0" y="228600"/>
            <a:ext cx="990600" cy="76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066800"/>
            <a:ext cx="7924800" cy="4876800"/>
          </a:xfrm>
        </p:spPr>
        <p:txBody>
          <a:bodyPr/>
          <a:lstStyle>
            <a:lvl1pPr>
              <a:defRPr baseline="0">
                <a:latin typeface="Calibri" pitchFamily="34" charset="0"/>
              </a:defRPr>
            </a:lvl1pPr>
            <a:lvl2pPr>
              <a:buFont typeface="Courier New" pitchFamily="49" charset="0"/>
              <a:buChar char="o"/>
              <a:defRPr baseline="0">
                <a:latin typeface="Calibri" pitchFamily="34" charset="0"/>
              </a:defRPr>
            </a:lvl2pPr>
            <a:lvl3pPr>
              <a:defRPr baseline="0">
                <a:latin typeface="Calibri" pitchFamily="34" charset="0"/>
              </a:defRPr>
            </a:lvl3pPr>
            <a:lvl4pPr>
              <a:defRPr baseline="0">
                <a:latin typeface="Calibri" pitchFamily="34" charset="0"/>
              </a:defRPr>
            </a:lvl4pPr>
            <a:lvl5pPr>
              <a:defRPr baseline="0">
                <a:latin typeface="Calibri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2000">
                <a:solidFill>
                  <a:schemeClr val="tx2"/>
                </a:solidFill>
                <a:latin typeface="Plantagenet Cherokee" pitchFamily="18" charset="0"/>
              </a:defRPr>
            </a:lvl1pPr>
          </a:lstStyle>
          <a:p>
            <a:pPr>
              <a:defRPr/>
            </a:pPr>
            <a:fld id="{674A198C-E5A7-4A64-BAB3-E81C9C799E87}" type="datetime1">
              <a:rPr lang="en-GB" smtClean="0"/>
              <a:t>30/11/2023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459720"/>
      </p:ext>
    </p:extLst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8229600" cy="419100"/>
          </a:xfrm>
          <a:prstGeom prst="rect">
            <a:avLst/>
          </a:prstGeom>
        </p:spPr>
        <p:txBody>
          <a:bodyPr/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13A2EF34-1A39-4428-AD56-9E3B6F3EB160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B89CA90A-0657-4FBF-8135-03A67E486996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712571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8229600" cy="419100"/>
          </a:xfrm>
          <a:prstGeom prst="rect">
            <a:avLst/>
          </a:prstGeom>
        </p:spPr>
        <p:txBody>
          <a:bodyPr/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ACFC37EB-5252-455B-B8CB-DC82595EC0C3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A3D7CFE0-3A55-4B80-8300-64169D35B9EF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74730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8229600" cy="419100"/>
          </a:xfrm>
          <a:prstGeom prst="rect">
            <a:avLst/>
          </a:prstGeom>
        </p:spPr>
        <p:txBody>
          <a:bodyPr/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0022F6F7-4EEE-49A2-9F9B-760E7AC138B5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D3B64721-97D9-4625-94F2-048C500B8B00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7258797"/>
      </p:ext>
    </p:extLst>
  </p:cSld>
  <p:clrMapOvr>
    <a:masterClrMapping/>
  </p:clrMapOvr>
  <p:transition spd="slow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8229600" cy="419100"/>
          </a:xfrm>
          <a:prstGeom prst="rect">
            <a:avLst/>
          </a:prstGeom>
        </p:spPr>
        <p:txBody>
          <a:bodyPr/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CCDDBEBF-17B2-4C62-BC1A-635FA19A78FA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E4D6EA57-C2F2-4B18-BA24-D6E6D1D16AA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3151557"/>
      </p:ext>
    </p:extLst>
  </p:cSld>
  <p:clrMapOvr>
    <a:masterClrMapping/>
  </p:clrMapOvr>
  <p:transition spd="slow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131AF-7405-48DA-9B34-DD29317AB3D2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107DA-F372-43B2-9711-15F9C23EB0D0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24059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CAAAE-3304-404A-9A2C-E749F47C2703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21C8E-3A9F-487D-8D95-3537B7ACD448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558115"/>
      </p:ext>
    </p:extLst>
  </p:cSld>
  <p:clrMapOvr>
    <a:masterClrMapping/>
  </p:clrMapOvr>
  <p:transition spd="slow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70C18-994F-4B81-BFFD-E1C4DB680A2B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D1EFE5F0-45F7-46A2-87F1-E331D0E29F05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148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77155-3B9A-48A0-BAEC-3C660937CEC9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9DB46-010F-4502-BE49-13A695EDA48A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402852"/>
      </p:ext>
    </p:extLst>
  </p:cSld>
  <p:clrMapOvr>
    <a:masterClrMapping/>
  </p:clrMapOvr>
  <p:transition spd="slow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16955-88E6-42CA-9E24-7CC0FFDEB388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14E8E-CEA3-4433-A08A-0FAB1E891D68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1558567"/>
      </p:ext>
    </p:extLst>
  </p:cSld>
  <p:clrMapOvr>
    <a:masterClrMapping/>
  </p:clrMapOvr>
  <p:transition spd="slow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F5A19-826C-4DE1-9993-2F5597B18568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D3A94E-883E-46C6-94F6-03B07941E7AE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2316245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1291EFB-A9C5-407A-9F4C-34712DFF1626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A3317D6-CA57-4D08-A751-AE8D3DA8D63C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24690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7B85D-A8EC-4FC8-8D9F-DD7F3B817EED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EE2D2-47A0-45E3-8E52-5B6107A773EB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015307"/>
      </p:ext>
    </p:extLst>
  </p:cSld>
  <p:clrMapOvr>
    <a:masterClrMapping/>
  </p:clrMapOvr>
  <p:transition spd="slow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557FC-7273-44B6-A470-C8A1CB941EA8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6C259-0B3C-4D77-A6E7-CAB3B5BDBB6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1529707"/>
      </p:ext>
    </p:extLst>
  </p:cSld>
  <p:clrMapOvr>
    <a:masterClrMapping/>
  </p:clrMapOvr>
  <p:transition spd="slow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495A9-36D5-43D0-B032-6ECD26221B96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F19C7286-ACA0-44DD-882A-9C11A0EC103E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557193"/>
      </p:ext>
    </p:extLst>
  </p:cSld>
  <p:clrMapOvr>
    <a:masterClrMapping/>
  </p:clrMapOvr>
  <p:transition spd="slow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5FD3F-A710-4BC8-9CB6-75B58E05448D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FD45F-08CD-4D3A-BCC9-0AF53FB0DC69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9231064"/>
      </p:ext>
    </p:extLst>
  </p:cSld>
  <p:clrMapOvr>
    <a:masterClrMapping/>
  </p:clrMapOvr>
  <p:transition spd="slow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4EA1E-B502-435B-B9F5-838A378CEC79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3069E-9D24-490D-AA06-5137A7304CA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904028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2C6F448-5554-45E2-9C90-5D2649550849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D59663D0-7395-4840-ADEB-A3DA39922355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2771846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0A71D8D3-187F-491F-A001-087314F839E0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78FB13FF-BE70-4022-84E0-B7D3B5B678F5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3103342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1131087A-210F-4FCA-8B0A-25644C38BCA8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FC9243B-F26F-4AD2-9589-A20E024948A0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575496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723733C6-51AE-409A-AC5A-156CDEEA9222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F6AD1F61-F83D-4E2C-9273-4BBB8F24587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675730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1D2E42C2-4367-42FB-B788-D4D6076157FB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6427EAA0-2A0F-432C-8A40-FC1FFBCF218D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9872438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680B6F3-FC86-4199-B263-9E958CA3945D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D64C1631-9825-45EB-AEBC-292EDA71B077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439474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25000" contrast="60000"/>
          </a:blip>
          <a:srcRect/>
          <a:stretch>
            <a:fillRect r="9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800100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066800"/>
            <a:ext cx="8001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914400" y="6248400"/>
            <a:ext cx="8229600" cy="419100"/>
          </a:xfrm>
          <a:prstGeom prst="rect">
            <a:avLst/>
          </a:prstGeom>
        </p:spPr>
        <p:txBody>
          <a:bodyPr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2000">
                <a:solidFill>
                  <a:schemeClr val="tx2"/>
                </a:solidFill>
                <a:latin typeface="Plantagenet Cherokee" pitchFamily="18" charset="0"/>
              </a:defRPr>
            </a:lvl1pPr>
          </a:lstStyle>
          <a:p>
            <a:pPr>
              <a:defRPr/>
            </a:pPr>
            <a:fld id="{202545C3-BD9C-438B-837B-F0CBA24B59EA}" type="datetime1">
              <a:rPr lang="en-GB" smtClean="0"/>
              <a:t>30/11/2023</a:t>
            </a:fld>
            <a:endParaRPr lang="en-GB" dirty="0"/>
          </a:p>
        </p:txBody>
      </p:sp>
      <p:pic>
        <p:nvPicPr>
          <p:cNvPr id="10" name="Picture 9"/>
          <p:cNvPicPr/>
          <p:nvPr/>
        </p:nvPicPr>
        <p:blipFill>
          <a:blip r:embed="rId15" cstate="print">
            <a:lum bright="12000" contrast="18000"/>
          </a:blip>
          <a:srcRect/>
          <a:stretch>
            <a:fillRect/>
          </a:stretch>
        </p:blipFill>
        <p:spPr bwMode="auto">
          <a:xfrm>
            <a:off x="0" y="228600"/>
            <a:ext cx="990600" cy="76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32" name="TextBox 10"/>
          <p:cNvSpPr txBox="1">
            <a:spLocks noChangeArrowheads="1"/>
          </p:cNvSpPr>
          <p:nvPr/>
        </p:nvSpPr>
        <p:spPr bwMode="auto">
          <a:xfrm rot="-5400000">
            <a:off x="-2420143" y="3426618"/>
            <a:ext cx="5791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AU" sz="2400" dirty="0">
                <a:solidFill>
                  <a:srgbClr val="000000"/>
                </a:solidFill>
                <a:latin typeface="Lucida Calligraphy" pitchFamily="66" charset="0"/>
              </a:rPr>
              <a:t>“Rise Up, Step Up, Speak Up”</a:t>
            </a:r>
            <a:endParaRPr lang="en-GB" sz="2400" dirty="0">
              <a:solidFill>
                <a:srgbClr val="000000"/>
              </a:solidFill>
              <a:latin typeface="Lucida Calligraphy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42" r:id="rId1"/>
    <p:sldLayoutId id="2147486443" r:id="rId2"/>
    <p:sldLayoutId id="2147486444" r:id="rId3"/>
    <p:sldLayoutId id="2147486445" r:id="rId4"/>
    <p:sldLayoutId id="2147486446" r:id="rId5"/>
    <p:sldLayoutId id="2147486447" r:id="rId6"/>
    <p:sldLayoutId id="2147486448" r:id="rId7"/>
    <p:sldLayoutId id="2147486449" r:id="rId8"/>
    <p:sldLayoutId id="2147486450" r:id="rId9"/>
    <p:sldLayoutId id="2147486451" r:id="rId10"/>
    <p:sldLayoutId id="2147486452" r:id="rId11"/>
    <p:sldLayoutId id="2147486453" r:id="rId12"/>
  </p:sldLayoutIdLst>
  <p:transition spd="slow"/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4000" b="1" kern="1200" dirty="0">
          <a:solidFill>
            <a:srgbClr val="704A3D"/>
          </a:solidFill>
          <a:latin typeface="Calibri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04A3D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04A3D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04A3D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04A3D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Courier New" panose="02070309020205020404" pitchFamily="49" charset="0"/>
        <a:buChar char="o"/>
        <a:defRPr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25000" contrast="60000"/>
          </a:blip>
          <a:srcRect/>
          <a:stretch>
            <a:fillRect r="9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52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800100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066800"/>
            <a:ext cx="8001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</p:txBody>
      </p:sp>
      <p:pic>
        <p:nvPicPr>
          <p:cNvPr id="10" name="Picture 9"/>
          <p:cNvPicPr/>
          <p:nvPr/>
        </p:nvPicPr>
        <p:blipFill>
          <a:blip r:embed="rId14" cstate="print">
            <a:lum bright="12000" contrast="18000"/>
          </a:blip>
          <a:srcRect/>
          <a:stretch>
            <a:fillRect/>
          </a:stretch>
        </p:blipFill>
        <p:spPr bwMode="auto">
          <a:xfrm>
            <a:off x="0" y="228600"/>
            <a:ext cx="990600" cy="76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55" name="TextBox 10"/>
          <p:cNvSpPr txBox="1">
            <a:spLocks noChangeArrowheads="1"/>
          </p:cNvSpPr>
          <p:nvPr/>
        </p:nvSpPr>
        <p:spPr bwMode="auto">
          <a:xfrm rot="-5400000">
            <a:off x="-2404268" y="3234531"/>
            <a:ext cx="5791200" cy="84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AU" sz="2400" dirty="0">
                <a:solidFill>
                  <a:srgbClr val="000000"/>
                </a:solidFill>
                <a:latin typeface="Lucida Calligraphy" pitchFamily="66" charset="0"/>
              </a:rPr>
              <a:t>“Rise Up, Step Up, Speak Up”</a:t>
            </a:r>
          </a:p>
          <a:p>
            <a:pPr algn="ctr" eaLnBrk="1" hangingPunct="1">
              <a:spcBef>
                <a:spcPts val="600"/>
              </a:spcBef>
              <a:defRPr/>
            </a:pPr>
            <a:r>
              <a:rPr lang="en-AU" sz="2000" dirty="0">
                <a:solidFill>
                  <a:srgbClr val="000000"/>
                </a:solidFill>
                <a:latin typeface="Plantagenet Cherokee" pitchFamily="18" charset="0"/>
              </a:rPr>
              <a:t>Department of Personnel Management</a:t>
            </a:r>
            <a:endParaRPr lang="en-GB" sz="2000" dirty="0">
              <a:solidFill>
                <a:srgbClr val="000000"/>
              </a:solidFill>
              <a:latin typeface="Plantagenet Cherokee" pitchFamily="18" charset="0"/>
            </a:endParaRPr>
          </a:p>
        </p:txBody>
      </p:sp>
      <p:sp>
        <p:nvSpPr>
          <p:cNvPr id="2056" name="TextBox 11"/>
          <p:cNvSpPr txBox="1">
            <a:spLocks noChangeArrowheads="1"/>
          </p:cNvSpPr>
          <p:nvPr/>
        </p:nvSpPr>
        <p:spPr bwMode="auto">
          <a:xfrm>
            <a:off x="0" y="6299200"/>
            <a:ext cx="1066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AU" sz="1000" dirty="0">
                <a:latin typeface="Arial Narrow" pitchFamily="34" charset="0"/>
              </a:rPr>
              <a:t>www.dpm.gov.pg</a:t>
            </a:r>
            <a:endParaRPr lang="en-GB" sz="1000" dirty="0">
              <a:latin typeface="Arial Narrow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54" r:id="rId1"/>
    <p:sldLayoutId id="2147486455" r:id="rId2"/>
    <p:sldLayoutId id="2147486456" r:id="rId3"/>
    <p:sldLayoutId id="2147486457" r:id="rId4"/>
    <p:sldLayoutId id="2147486458" r:id="rId5"/>
    <p:sldLayoutId id="2147486459" r:id="rId6"/>
    <p:sldLayoutId id="2147486460" r:id="rId7"/>
    <p:sldLayoutId id="2147486461" r:id="rId8"/>
    <p:sldLayoutId id="2147486462" r:id="rId9"/>
    <p:sldLayoutId id="2147486463" r:id="rId10"/>
    <p:sldLayoutId id="2147486464" r:id="rId11"/>
  </p:sldLayoutIdLst>
  <p:transition spd="slow"/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000" b="1" kern="1200" dirty="0">
          <a:solidFill>
            <a:srgbClr val="704A3D"/>
          </a:solidFill>
          <a:latin typeface="Calibri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04A3D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04A3D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04A3D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04A3D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Courier New" panose="02070309020205020404" pitchFamily="49" charset="0"/>
        <a:buChar char="o"/>
        <a:defRPr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5000" contrast="12000"/>
          </a:blip>
          <a:srcRect/>
          <a:stretch>
            <a:fillRect r="9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76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65F5790A-88DD-4E6D-BAC8-CDB4D8A7BE75}" type="datetime1">
              <a:rPr lang="en-GB" smtClean="0"/>
              <a:t>30/11/2023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fld id="{ABE6411A-5D1B-47C1-9298-8EDCEE91E7FA}" type="slidenum">
              <a:rPr lang="en-GB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6" r:id="rId1"/>
    <p:sldLayoutId id="2147486435" r:id="rId2"/>
    <p:sldLayoutId id="2147486467" r:id="rId3"/>
    <p:sldLayoutId id="2147486436" r:id="rId4"/>
    <p:sldLayoutId id="2147486437" r:id="rId5"/>
    <p:sldLayoutId id="2147486438" r:id="rId6"/>
    <p:sldLayoutId id="2147486439" r:id="rId7"/>
    <p:sldLayoutId id="2147486468" r:id="rId8"/>
    <p:sldLayoutId id="2147486469" r:id="rId9"/>
    <p:sldLayoutId id="2147486440" r:id="rId10"/>
    <p:sldLayoutId id="2147486441" r:id="rId11"/>
  </p:sldLayoutIdLst>
  <p:transition spd="slow"/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838201" y="266700"/>
            <a:ext cx="8305800" cy="6781800"/>
          </a:xfrm>
        </p:spPr>
        <p:txBody>
          <a:bodyPr/>
          <a:lstStyle/>
          <a:p>
            <a:pPr marL="0" indent="0" algn="ctr">
              <a:buFont typeface="Wingdings 2" panose="05020102010507070707" pitchFamily="18" charset="2"/>
              <a:buNone/>
              <a:defRPr/>
            </a:pPr>
            <a:endParaRPr lang="en-US" sz="3600" b="1" dirty="0"/>
          </a:p>
          <a:p>
            <a:pPr marL="0" indent="0" algn="ctr">
              <a:spcBef>
                <a:spcPts val="0"/>
              </a:spcBef>
              <a:buNone/>
              <a:defRPr/>
            </a:pPr>
            <a:endParaRPr lang="en-US" sz="1800" b="1" dirty="0"/>
          </a:p>
          <a:p>
            <a:pPr marL="0" indent="0" algn="ctr">
              <a:spcBef>
                <a:spcPts val="0"/>
              </a:spcBef>
              <a:buNone/>
              <a:defRPr/>
            </a:pPr>
            <a:endParaRPr lang="en-US" sz="1800" b="1" dirty="0"/>
          </a:p>
          <a:p>
            <a:pPr marL="0" indent="0" algn="ctr">
              <a:spcBef>
                <a:spcPts val="0"/>
              </a:spcBef>
              <a:buNone/>
              <a:defRPr/>
            </a:pPr>
            <a:endParaRPr lang="en-US" sz="4000" b="1" dirty="0">
              <a:solidFill>
                <a:schemeClr val="accent1"/>
              </a:solidFill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n-US" sz="4000" b="1" dirty="0">
                <a:solidFill>
                  <a:schemeClr val="accent1"/>
                </a:solidFill>
              </a:rPr>
              <a:t>OVERVIEW OF DPM REFORMS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endParaRPr lang="en-US" sz="4000" b="1" dirty="0">
              <a:solidFill>
                <a:schemeClr val="accent1"/>
              </a:solidFill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endParaRPr lang="en-US" sz="1800" b="1" dirty="0"/>
          </a:p>
          <a:p>
            <a:pPr marL="0" indent="0" algn="ctr">
              <a:spcBef>
                <a:spcPts val="0"/>
              </a:spcBef>
              <a:buNone/>
              <a:defRPr/>
            </a:pPr>
            <a:endParaRPr lang="en-US" sz="1800" b="1" dirty="0"/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n-US" sz="1800" b="1" dirty="0" err="1"/>
              <a:t>Rhymbi</a:t>
            </a:r>
            <a:r>
              <a:rPr lang="en-US" sz="1800" b="1" dirty="0"/>
              <a:t> J </a:t>
            </a:r>
            <a:r>
              <a:rPr lang="en-US" sz="1800" b="1" dirty="0" err="1"/>
              <a:t>Kokiva</a:t>
            </a:r>
            <a:endParaRPr lang="en-US" sz="1800" b="1" dirty="0"/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n-US" sz="1800" b="1" dirty="0"/>
              <a:t>Director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n-US" sz="1800" b="1" dirty="0"/>
              <a:t>New Guinea Islands Region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endParaRPr lang="en-US" sz="1800" b="1" dirty="0"/>
          </a:p>
          <a:p>
            <a:pPr marL="0" indent="0" algn="ctr">
              <a:spcBef>
                <a:spcPts val="0"/>
              </a:spcBef>
              <a:buNone/>
              <a:defRPr/>
            </a:pPr>
            <a:endParaRPr lang="en-US" sz="1800" b="1" dirty="0"/>
          </a:p>
          <a:p>
            <a:pPr marL="0" indent="0" algn="ctr">
              <a:spcBef>
                <a:spcPts val="0"/>
              </a:spcBef>
              <a:buNone/>
              <a:defRPr/>
            </a:pPr>
            <a:endParaRPr lang="en-US" sz="1800" b="1" dirty="0"/>
          </a:p>
          <a:p>
            <a:pPr marL="0" indent="0" algn="ctr">
              <a:spcBef>
                <a:spcPts val="0"/>
              </a:spcBef>
              <a:buNone/>
              <a:defRPr/>
            </a:pPr>
            <a:endParaRPr lang="en-US" sz="1800" b="1" dirty="0"/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n-US" sz="2800" b="1" i="1" dirty="0"/>
              <a:t>APEC HAUS-27 NOV TO 1 DECEMBER 2023</a:t>
            </a:r>
            <a:endParaRPr lang="en-AU" sz="2800" b="1" i="1" dirty="0"/>
          </a:p>
          <a:p>
            <a:pPr marL="0" indent="0" algn="ctr">
              <a:spcBef>
                <a:spcPts val="0"/>
              </a:spcBef>
              <a:buNone/>
              <a:defRPr/>
            </a:pPr>
            <a:endParaRPr lang="en-AU" sz="2400" b="1" dirty="0"/>
          </a:p>
          <a:p>
            <a:pPr marL="0" indent="0" algn="ctr">
              <a:buNone/>
              <a:defRPr/>
            </a:pPr>
            <a:endParaRPr lang="en-AU" b="1" dirty="0"/>
          </a:p>
          <a:p>
            <a:pPr>
              <a:defRPr/>
            </a:pPr>
            <a:endParaRPr lang="en-AU" b="1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006475" y="3657600"/>
            <a:ext cx="7742238" cy="32004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Wingdings 2"/>
              <a:buNone/>
              <a:defRPr/>
            </a:pPr>
            <a:endParaRPr lang="en-AU" sz="32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990600" y="685800"/>
            <a:ext cx="7924800" cy="601980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AU" sz="3600" b="1" dirty="0"/>
              <a:t>Key Drivers of DPM Strategies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AU" sz="3600" b="1" dirty="0"/>
              <a:t>Reforms</a:t>
            </a:r>
            <a:r>
              <a:rPr lang="en-AU" sz="3600" b="1" i="1" dirty="0"/>
              <a:t>: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AU" sz="3600" b="1" i="1" dirty="0"/>
              <a:t> </a:t>
            </a:r>
            <a:r>
              <a:rPr lang="en-AU" b="1" i="1" dirty="0">
                <a:solidFill>
                  <a:schemeClr val="accent1"/>
                </a:solidFill>
              </a:rPr>
              <a:t>Modernising T&amp;C, Rightsizing, Redeployment, Retirement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AU" sz="3600" b="1" dirty="0"/>
              <a:t>Managing Regulatory functions of DPM through</a:t>
            </a:r>
            <a:r>
              <a:rPr lang="en-AU" b="1" dirty="0"/>
              <a:t>: </a:t>
            </a:r>
            <a:r>
              <a:rPr lang="en-AU" i="1" dirty="0"/>
              <a:t>Delegation of powers, Staffing &amp; Payroll Audits, Performance Based Contract Management, Reviewing employment terms &amp; conditions, ensuring General Order compliance and Performance Management System.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152400"/>
            <a:ext cx="8001000" cy="533400"/>
          </a:xfrm>
        </p:spPr>
        <p:txBody>
          <a:bodyPr/>
          <a:lstStyle/>
          <a:p>
            <a:pPr algn="ctr"/>
            <a:r>
              <a:rPr lang="en-US" dirty="0"/>
              <a:t>Conclusion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25167407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990600" y="1066800"/>
            <a:ext cx="7924800" cy="571500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These are not new strategies but we all need to be constantly </a:t>
            </a:r>
            <a:r>
              <a:rPr lang="en-US" b="1" dirty="0"/>
              <a:t>reminded</a:t>
            </a:r>
            <a:r>
              <a:rPr lang="en-US" dirty="0"/>
              <a:t> and to ensure that we are seen to be implementing the Government’s policy directives in making a difference in the control and management of the Personnel Emoluments Budget.</a:t>
            </a:r>
          </a:p>
          <a:p>
            <a:endParaRPr lang="en-AU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Continue…/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47057195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990600" y="685800"/>
            <a:ext cx="7924800" cy="6019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Key highlights:</a:t>
            </a:r>
          </a:p>
          <a:p>
            <a:r>
              <a:rPr lang="en-US" dirty="0"/>
              <a:t> SGO.11</a:t>
            </a:r>
          </a:p>
          <a:p>
            <a:r>
              <a:rPr lang="en-US" dirty="0"/>
              <a:t>Retirement</a:t>
            </a:r>
          </a:p>
          <a:p>
            <a:r>
              <a:rPr lang="en-US" dirty="0"/>
              <a:t> Management of Unattached Officers</a:t>
            </a:r>
          </a:p>
          <a:p>
            <a:r>
              <a:rPr lang="en-US" dirty="0"/>
              <a:t> S&amp;E Review,</a:t>
            </a:r>
          </a:p>
          <a:p>
            <a:r>
              <a:rPr lang="en-US" dirty="0"/>
              <a:t> Off-lines</a:t>
            </a:r>
          </a:p>
          <a:p>
            <a:r>
              <a:rPr lang="en-US" dirty="0"/>
              <a:t> Version Upgrade and</a:t>
            </a:r>
          </a:p>
          <a:p>
            <a:r>
              <a:rPr lang="en-US" dirty="0"/>
              <a:t> </a:t>
            </a:r>
            <a:r>
              <a:rPr lang="en-US" b="1" dirty="0">
                <a:solidFill>
                  <a:srgbClr val="00B0F0"/>
                </a:solidFill>
              </a:rPr>
              <a:t>GESI</a:t>
            </a:r>
            <a:r>
              <a:rPr lang="en-US" dirty="0"/>
              <a:t> </a:t>
            </a:r>
            <a:r>
              <a:rPr lang="en-US" b="1" i="1" dirty="0">
                <a:solidFill>
                  <a:srgbClr val="00B0F0"/>
                </a:solidFill>
              </a:rPr>
              <a:t>(challenging policy directive that is yet to be fully embraced by the Public Service)</a:t>
            </a:r>
            <a:endParaRPr lang="en-AU" b="1" i="1" dirty="0">
              <a:solidFill>
                <a:srgbClr val="00B0F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-228600"/>
            <a:ext cx="8001000" cy="914400"/>
          </a:xfrm>
        </p:spPr>
        <p:txBody>
          <a:bodyPr/>
          <a:lstStyle/>
          <a:p>
            <a:r>
              <a:rPr lang="en-US" dirty="0"/>
              <a:t>Continue../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45638180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990600" y="1066800"/>
            <a:ext cx="7924800" cy="5715000"/>
          </a:xfrm>
        </p:spPr>
        <p:txBody>
          <a:bodyPr/>
          <a:lstStyle/>
          <a:p>
            <a:pPr eaLnBrk="1" fontAlgn="t" hangingPunct="1"/>
            <a:r>
              <a:rPr lang="en-US" b="1" dirty="0"/>
              <a:t>Ladies and Gentlemen, these are not new topics however, I urge you all to take serious note of these presentations</a:t>
            </a:r>
          </a:p>
          <a:p>
            <a:pPr eaLnBrk="1" fontAlgn="t" hangingPunct="1"/>
            <a:r>
              <a:rPr lang="en-US" b="1" dirty="0">
                <a:solidFill>
                  <a:srgbClr val="00B0F0"/>
                </a:solidFill>
              </a:rPr>
              <a:t>Challenge…!! </a:t>
            </a:r>
            <a:r>
              <a:rPr lang="en-US" b="1" dirty="0"/>
              <a:t>HOW??</a:t>
            </a:r>
          </a:p>
          <a:p>
            <a:pPr eaLnBrk="1" fontAlgn="t" hangingPunct="1"/>
            <a:r>
              <a:rPr lang="en-US" b="1" dirty="0"/>
              <a:t>AS AN INDIVIDUAL, </a:t>
            </a:r>
            <a:endParaRPr lang="en-AU" dirty="0"/>
          </a:p>
          <a:p>
            <a:pPr eaLnBrk="1" fontAlgn="t" hangingPunct="1"/>
            <a:r>
              <a:rPr lang="en-US" b="1" dirty="0"/>
              <a:t>AS AN ORGANISATION –contribute in making a difference in the way we do business in implementing the policy directives and strategies in Human Resource Management</a:t>
            </a:r>
          </a:p>
          <a:p>
            <a:pPr eaLnBrk="1" fontAlgn="t" hangingPunct="1"/>
            <a:r>
              <a:rPr lang="en-US" b="1" dirty="0"/>
              <a:t>Opportunities for potential savings..</a:t>
            </a:r>
          </a:p>
          <a:p>
            <a:pPr eaLnBrk="1" fontAlgn="t" hangingPunct="1"/>
            <a:endParaRPr lang="en-US" b="1" dirty="0"/>
          </a:p>
          <a:p>
            <a:pPr eaLnBrk="1" fontAlgn="t" hangingPunct="1"/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Continue…/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31668058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914400" y="762000"/>
            <a:ext cx="8146473" cy="59436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Thank You For your Attendance</a:t>
            </a:r>
          </a:p>
          <a:p>
            <a:pPr marL="0" indent="0" algn="ctr">
              <a:buNone/>
            </a:pPr>
            <a:r>
              <a:rPr lang="en-US" sz="4400" b="1" dirty="0"/>
              <a:t>And</a:t>
            </a:r>
            <a:endParaRPr lang="en-US" sz="4400" b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chemeClr val="accent1"/>
                </a:solidFill>
              </a:rPr>
              <a:t>May Santa visits</a:t>
            </a:r>
            <a:r>
              <a:rPr lang="en-US" sz="4400" b="1" dirty="0">
                <a:solidFill>
                  <a:srgbClr val="C00000"/>
                </a:solidFill>
              </a:rPr>
              <a:t> </a:t>
            </a:r>
            <a:r>
              <a:rPr lang="en-US" sz="4400" b="1" dirty="0">
                <a:solidFill>
                  <a:srgbClr val="00B050"/>
                </a:solidFill>
              </a:rPr>
              <a:t>you tomorrow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rgbClr val="00B050"/>
                </a:solidFill>
              </a:rPr>
              <a:t>Friday</a:t>
            </a:r>
            <a:r>
              <a:rPr lang="en-US" sz="4400" b="1" dirty="0"/>
              <a:t> </a:t>
            </a:r>
            <a:r>
              <a:rPr lang="en-US" sz="4400" b="1" dirty="0">
                <a:solidFill>
                  <a:schemeClr val="accent1"/>
                </a:solidFill>
              </a:rPr>
              <a:t>(1</a:t>
            </a:r>
            <a:r>
              <a:rPr lang="en-US" sz="4400" b="1" baseline="30000" dirty="0">
                <a:solidFill>
                  <a:schemeClr val="accent1"/>
                </a:solidFill>
              </a:rPr>
              <a:t>st</a:t>
            </a:r>
            <a:r>
              <a:rPr lang="en-US" sz="4400" b="1" dirty="0">
                <a:solidFill>
                  <a:schemeClr val="accent1"/>
                </a:solidFill>
              </a:rPr>
              <a:t> Dec, 2023)</a:t>
            </a:r>
            <a:endParaRPr lang="en-AU" sz="4400" b="1" dirty="0">
              <a:solidFill>
                <a:schemeClr val="accent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399" y="76200"/>
            <a:ext cx="8146473" cy="685800"/>
          </a:xfrm>
        </p:spPr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33436471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990600" y="838200"/>
            <a:ext cx="7924800" cy="5638800"/>
          </a:xfrm>
        </p:spPr>
        <p:txBody>
          <a:bodyPr/>
          <a:lstStyle/>
          <a:p>
            <a:pPr lvl="0"/>
            <a:r>
              <a:rPr lang="en-US" b="1" dirty="0"/>
              <a:t>Special General Order No: 11 of 2019</a:t>
            </a:r>
          </a:p>
          <a:p>
            <a:pPr lvl="1"/>
            <a:r>
              <a:rPr lang="en-US" dirty="0"/>
              <a:t>Circular Instruction No: 15 of 2019</a:t>
            </a:r>
          </a:p>
          <a:p>
            <a:pPr lvl="0"/>
            <a:r>
              <a:rPr lang="en-US" dirty="0"/>
              <a:t>NEC Decision No: 71 of 2017 </a:t>
            </a:r>
            <a:endParaRPr lang="en-AU" dirty="0"/>
          </a:p>
          <a:p>
            <a:pPr lvl="0"/>
            <a:r>
              <a:rPr lang="en-US" dirty="0"/>
              <a:t>NEC Decision No: 304 of 2016</a:t>
            </a:r>
          </a:p>
          <a:p>
            <a:pPr lvl="1"/>
            <a:r>
              <a:rPr lang="en-US" dirty="0"/>
              <a:t>Joint Circular Instruction of August 2016 </a:t>
            </a:r>
          </a:p>
          <a:p>
            <a:pPr lvl="0"/>
            <a:r>
              <a:rPr lang="en-US" dirty="0"/>
              <a:t>Circular Instruction No: 15 of 2015</a:t>
            </a:r>
          </a:p>
          <a:p>
            <a:pPr marL="0" lvl="0" indent="0">
              <a:buNone/>
            </a:pPr>
            <a:endParaRPr lang="en-US" b="1" i="1" dirty="0"/>
          </a:p>
          <a:p>
            <a:pPr marL="0" lvl="0" indent="0" algn="ctr">
              <a:buNone/>
            </a:pPr>
            <a:r>
              <a:rPr lang="en-US" b="1" i="1" dirty="0"/>
              <a:t>Cost Control Measures </a:t>
            </a:r>
          </a:p>
          <a:p>
            <a:pPr marL="0" lvl="0" indent="0" algn="ctr">
              <a:buNone/>
            </a:pPr>
            <a:r>
              <a:rPr lang="en-US" b="1" i="1" dirty="0"/>
              <a:t>(Personnel Emoluments Budget)</a:t>
            </a:r>
            <a:endParaRPr lang="en-AU" b="1" i="1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152400"/>
            <a:ext cx="8001000" cy="609600"/>
          </a:xfrm>
        </p:spPr>
        <p:txBody>
          <a:bodyPr/>
          <a:lstStyle/>
          <a:p>
            <a:pPr algn="ctr"/>
            <a:r>
              <a:rPr lang="en-AU" dirty="0"/>
              <a:t>Key Business Drivers</a:t>
            </a:r>
          </a:p>
        </p:txBody>
      </p:sp>
    </p:spTree>
    <p:extLst>
      <p:ext uri="{BB962C8B-B14F-4D97-AF65-F5344CB8AC3E}">
        <p14:creationId xmlns:p14="http://schemas.microsoft.com/office/powerpoint/2010/main" val="1900995306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012686"/>
            <a:ext cx="8001000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491490" algn="l"/>
              </a:tabLst>
            </a:pPr>
            <a:r>
              <a:rPr lang="en-US" sz="32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Policy Statement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0" algn="just">
              <a:spcAft>
                <a:spcPts val="0"/>
              </a:spcAft>
              <a:tabLst>
                <a:tab pos="491490" algn="l"/>
              </a:tabLst>
            </a:pPr>
            <a:endParaRPr lang="en-US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9149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National Public Service has a strong need for a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well trained, responsive workforce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capable of meeting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tomorrow’s challenges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improving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quality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work output in the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delivery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Public Service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effectively &amp; efficiently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all our people.</a:t>
            </a:r>
          </a:p>
          <a:p>
            <a:pPr lvl="1" algn="just">
              <a:spcAft>
                <a:spcPts val="0"/>
              </a:spcAft>
              <a:tabLst>
                <a:tab pos="491490" algn="l"/>
              </a:tabLst>
            </a:pP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9149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DPM must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public service workforce to facilitate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effective implementation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government macro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policies and directives.</a:t>
            </a:r>
          </a:p>
          <a:p>
            <a:pPr lvl="1" algn="just">
              <a:spcAft>
                <a:spcPts val="0"/>
              </a:spcAft>
              <a:tabLst>
                <a:tab pos="491490" algn="l"/>
              </a:tabLst>
            </a:pP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Aft>
                <a:spcPts val="0"/>
              </a:spcAft>
              <a:tabLst>
                <a:tab pos="491490" algn="l"/>
              </a:tabLst>
            </a:pP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Aft>
                <a:spcPts val="0"/>
              </a:spcAft>
              <a:tabLst>
                <a:tab pos="491490" algn="l"/>
              </a:tabLst>
            </a:pP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Aft>
                <a:spcPts val="0"/>
              </a:spcAft>
              <a:tabLst>
                <a:tab pos="491490" algn="l"/>
              </a:tabLst>
            </a:pP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91490" algn="l"/>
              </a:tabLst>
            </a:pP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3200" dirty="0">
              <a:effectLst/>
              <a:latin typeface="CG Times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1142997" y="152400"/>
            <a:ext cx="6934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b="1" dirty="0">
                <a:solidFill>
                  <a:schemeClr val="accent1"/>
                </a:solidFill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222251332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8229600" cy="5334000"/>
          </a:xfrm>
        </p:spPr>
        <p:txBody>
          <a:bodyPr/>
          <a:lstStyle/>
          <a:p>
            <a:pPr marL="457200" lvl="1" indent="0" algn="just">
              <a:spcBef>
                <a:spcPct val="0"/>
              </a:spcBef>
              <a:spcAft>
                <a:spcPts val="0"/>
              </a:spcAft>
              <a:buClrTx/>
              <a:buSzTx/>
              <a:buNone/>
              <a:tabLst>
                <a:tab pos="491490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DPM 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Corporate Plan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HRDSP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must 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articulate policy directions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taking on board issues of concern such as:</a:t>
            </a:r>
          </a:p>
          <a:p>
            <a:pPr marL="457200" lvl="1" indent="0" algn="just">
              <a:spcBef>
                <a:spcPct val="0"/>
              </a:spcBef>
              <a:spcAft>
                <a:spcPts val="0"/>
              </a:spcAft>
              <a:buClrTx/>
              <a:buSzTx/>
              <a:buNone/>
              <a:tabLst>
                <a:tab pos="491490" algn="l"/>
              </a:tabLst>
            </a:pP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spcBef>
                <a:spcPct val="0"/>
              </a:spcBef>
              <a:spcAft>
                <a:spcPts val="0"/>
              </a:spcAft>
              <a:buClrTx/>
              <a:buSzTx/>
              <a:buNone/>
              <a:tabLst>
                <a:tab pos="491490" algn="l"/>
              </a:tabLst>
            </a:pPr>
            <a:r>
              <a:rPr lang="en-PH" sz="2800" dirty="0">
                <a:solidFill>
                  <a:prstClr val="black"/>
                </a:solidFill>
              </a:rPr>
              <a:t>A growing number of retirements from our predominantly </a:t>
            </a:r>
            <a:r>
              <a:rPr lang="en-PH" sz="2800" b="1" dirty="0">
                <a:solidFill>
                  <a:prstClr val="black"/>
                </a:solidFill>
              </a:rPr>
              <a:t>aging and mature workforce</a:t>
            </a:r>
          </a:p>
          <a:p>
            <a:pPr marL="457200" lvl="1" indent="0" algn="just">
              <a:spcBef>
                <a:spcPct val="0"/>
              </a:spcBef>
              <a:spcAft>
                <a:spcPts val="0"/>
              </a:spcAft>
              <a:buClrTx/>
              <a:buSzTx/>
              <a:buNone/>
              <a:tabLst>
                <a:tab pos="491490" algn="l"/>
              </a:tabLst>
            </a:pPr>
            <a:endParaRPr lang="en-PH" b="1" dirty="0">
              <a:solidFill>
                <a:prstClr val="black"/>
              </a:solidFill>
            </a:endParaRPr>
          </a:p>
          <a:p>
            <a:pPr marL="457200" lvl="1" indent="0">
              <a:spcBef>
                <a:spcPct val="0"/>
              </a:spcBef>
              <a:spcAft>
                <a:spcPts val="0"/>
              </a:spcAft>
              <a:buClrTx/>
              <a:buSzTx/>
              <a:buNone/>
              <a:tabLst>
                <a:tab pos="491490" algn="l"/>
              </a:tabLst>
            </a:pPr>
            <a:r>
              <a:rPr lang="en-PH" sz="2800" dirty="0">
                <a:solidFill>
                  <a:prstClr val="black"/>
                </a:solidFill>
              </a:rPr>
              <a:t>Size of the public service-estimated at</a:t>
            </a:r>
            <a:r>
              <a:rPr lang="en-PH" sz="2800" dirty="0">
                <a:solidFill>
                  <a:srgbClr val="0070C0"/>
                </a:solidFill>
              </a:rPr>
              <a:t> </a:t>
            </a:r>
            <a:r>
              <a:rPr lang="en-PH" sz="2800" b="1" dirty="0">
                <a:solidFill>
                  <a:srgbClr val="0070C0"/>
                </a:solidFill>
              </a:rPr>
              <a:t>132,000</a:t>
            </a:r>
            <a:r>
              <a:rPr lang="en-PH" sz="2800" dirty="0">
                <a:solidFill>
                  <a:prstClr val="black"/>
                </a:solidFill>
              </a:rPr>
              <a:t> employees but generally criticized </a:t>
            </a:r>
            <a:r>
              <a:rPr lang="en-PH" sz="2800" i="1" dirty="0">
                <a:solidFill>
                  <a:prstClr val="black"/>
                </a:solidFill>
              </a:rPr>
              <a:t>as </a:t>
            </a:r>
            <a:r>
              <a:rPr lang="en-PH" sz="2800" b="1" i="1" dirty="0">
                <a:solidFill>
                  <a:srgbClr val="C00000"/>
                </a:solidFill>
              </a:rPr>
              <a:t>bloated, costly, corrupt, inefficient, ineffective</a:t>
            </a:r>
            <a:r>
              <a:rPr lang="en-PH" sz="2800" b="1" dirty="0">
                <a:solidFill>
                  <a:srgbClr val="C00000"/>
                </a:solidFill>
              </a:rPr>
              <a:t> and </a:t>
            </a:r>
            <a:r>
              <a:rPr lang="en-PH" sz="2800" b="1" i="1" dirty="0">
                <a:solidFill>
                  <a:srgbClr val="C00000"/>
                </a:solidFill>
              </a:rPr>
              <a:t>unresponsive</a:t>
            </a:r>
            <a:r>
              <a:rPr lang="en-PH" sz="2800" dirty="0">
                <a:solidFill>
                  <a:prstClr val="black"/>
                </a:solidFill>
              </a:rPr>
              <a:t> to the needs of people, </a:t>
            </a:r>
            <a:r>
              <a:rPr lang="en-PH" sz="2800" b="1" i="1" dirty="0">
                <a:solidFill>
                  <a:srgbClr val="00B0F0"/>
                </a:solidFill>
              </a:rPr>
              <a:t>(HRDSP 2020-2050)</a:t>
            </a:r>
          </a:p>
          <a:p>
            <a:pPr marL="0" lvl="0" indent="0" algn="just">
              <a:buClr>
                <a:srgbClr val="D34817"/>
              </a:buClr>
              <a:buNone/>
            </a:pPr>
            <a:endParaRPr lang="en-PH" sz="2800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en-US" sz="2800" dirty="0"/>
          </a:p>
          <a:p>
            <a:pPr marL="0" indent="0" algn="just">
              <a:buNone/>
            </a:pP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600" y="76200"/>
            <a:ext cx="8001000" cy="685800"/>
          </a:xfrm>
        </p:spPr>
        <p:txBody>
          <a:bodyPr/>
          <a:lstStyle/>
          <a:p>
            <a:r>
              <a:rPr lang="en-US" dirty="0"/>
              <a:t>Policy Statement Continues…/</a:t>
            </a:r>
          </a:p>
        </p:txBody>
      </p:sp>
    </p:spTree>
    <p:extLst>
      <p:ext uri="{BB962C8B-B14F-4D97-AF65-F5344CB8AC3E}">
        <p14:creationId xmlns:p14="http://schemas.microsoft.com/office/powerpoint/2010/main" val="259989229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914400" y="609600"/>
            <a:ext cx="8153400" cy="60960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Modernizing Terms and Conditions of Employment:</a:t>
            </a:r>
          </a:p>
          <a:p>
            <a:r>
              <a:rPr lang="en-US" dirty="0"/>
              <a:t> </a:t>
            </a:r>
            <a:r>
              <a:rPr lang="en-US" b="1" dirty="0"/>
              <a:t>Health &amp; Life Insurance Policy</a:t>
            </a:r>
          </a:p>
          <a:p>
            <a:r>
              <a:rPr lang="en-US" b="1" dirty="0"/>
              <a:t>National Housing Policy (draft)</a:t>
            </a:r>
          </a:p>
          <a:p>
            <a:pPr lvl="2"/>
            <a:r>
              <a:rPr lang="en-US" b="1" dirty="0">
                <a:solidFill>
                  <a:srgbClr val="6699FF"/>
                </a:solidFill>
              </a:rPr>
              <a:t>I</a:t>
            </a:r>
            <a:r>
              <a:rPr lang="en-US" sz="2800" dirty="0">
                <a:solidFill>
                  <a:srgbClr val="0070C0"/>
                </a:solidFill>
              </a:rPr>
              <a:t>nstitutional Housing</a:t>
            </a:r>
          </a:p>
          <a:p>
            <a:pPr lvl="2"/>
            <a:r>
              <a:rPr lang="en-US" sz="2800" dirty="0">
                <a:solidFill>
                  <a:srgbClr val="0070C0"/>
                </a:solidFill>
              </a:rPr>
              <a:t>Home ownership</a:t>
            </a:r>
          </a:p>
          <a:p>
            <a:pPr lvl="2"/>
            <a:r>
              <a:rPr lang="en-US" sz="2800" dirty="0">
                <a:solidFill>
                  <a:srgbClr val="0070C0"/>
                </a:solidFill>
              </a:rPr>
              <a:t>1xPerson, Position, Pay + House (combo)</a:t>
            </a:r>
          </a:p>
          <a:p>
            <a:pPr marL="0" indent="0">
              <a:buNone/>
            </a:pPr>
            <a:r>
              <a:rPr lang="en-US" b="1" dirty="0"/>
              <a:t>HRD Strategic Plan-2020-2050</a:t>
            </a:r>
          </a:p>
          <a:p>
            <a:pPr lvl="1"/>
            <a:r>
              <a:rPr lang="en-US" b="1" dirty="0">
                <a:solidFill>
                  <a:srgbClr val="00B050"/>
                </a:solidFill>
              </a:rPr>
              <a:t>Raising the Next Generation of Nation Builders</a:t>
            </a:r>
          </a:p>
          <a:p>
            <a:pPr lvl="1"/>
            <a:r>
              <a:rPr lang="en-US" dirty="0"/>
              <a:t>8 Thematic Areas</a:t>
            </a:r>
          </a:p>
          <a:p>
            <a:pPr lvl="1"/>
            <a:r>
              <a:rPr lang="en-US" dirty="0"/>
              <a:t>Staffing Distribution: 10.20.70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0"/>
            <a:ext cx="8001000" cy="609600"/>
          </a:xfrm>
        </p:spPr>
        <p:txBody>
          <a:bodyPr/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REFORM INITIATIVES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9716935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990600" y="685800"/>
            <a:ext cx="7924800" cy="6019800"/>
          </a:xfrm>
        </p:spPr>
        <p:txBody>
          <a:bodyPr/>
          <a:lstStyle/>
          <a:p>
            <a:r>
              <a:rPr lang="en-US" b="1" dirty="0"/>
              <a:t>Performance Management System</a:t>
            </a:r>
            <a:r>
              <a:rPr lang="en-US" dirty="0"/>
              <a:t> (PMS)</a:t>
            </a:r>
          </a:p>
          <a:p>
            <a:pPr lvl="1"/>
            <a:r>
              <a:rPr lang="en-US" dirty="0"/>
              <a:t>On-line Monitoring/Tracking, Evaluation and Reporting tool for all, commencing with Departmental Heads (KRAS and KPIs)</a:t>
            </a:r>
          </a:p>
          <a:p>
            <a:r>
              <a:rPr lang="en-US" b="1" dirty="0"/>
              <a:t>Version Upgrade of the Payroll V12-V22</a:t>
            </a:r>
          </a:p>
          <a:p>
            <a:r>
              <a:rPr lang="en-US" dirty="0"/>
              <a:t>Automation of business rules, systems and process onto Ascender Payroll:</a:t>
            </a:r>
          </a:p>
          <a:p>
            <a:pPr lvl="1"/>
            <a:r>
              <a:rPr lang="en-US" dirty="0"/>
              <a:t> Strengthen internal system controls</a:t>
            </a:r>
          </a:p>
          <a:p>
            <a:pPr lvl="1"/>
            <a:r>
              <a:rPr lang="en-US" dirty="0"/>
              <a:t>Reliable, monitoring and evaluation of transactions</a:t>
            </a:r>
          </a:p>
          <a:p>
            <a:pPr lvl="1"/>
            <a:r>
              <a:rPr lang="en-US" dirty="0"/>
              <a:t>Increase productivity and efficiency</a:t>
            </a:r>
          </a:p>
          <a:p>
            <a:pPr lvl="1"/>
            <a:r>
              <a:rPr lang="en-US" dirty="0"/>
              <a:t>Effective Reporting and workforce planning</a:t>
            </a:r>
          </a:p>
          <a:p>
            <a:pPr lvl="1"/>
            <a:endParaRPr lang="en-US" dirty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76200"/>
            <a:ext cx="8001000" cy="609600"/>
          </a:xfrm>
        </p:spPr>
        <p:txBody>
          <a:bodyPr/>
          <a:lstStyle/>
          <a:p>
            <a:r>
              <a:rPr lang="en-US" dirty="0"/>
              <a:t>Continue…/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78935515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914400" y="762000"/>
            <a:ext cx="8001000" cy="59436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b="1" dirty="0"/>
              <a:t>Over Expenditure Personnel Emoluments Budget (cost control)</a:t>
            </a:r>
          </a:p>
          <a:p>
            <a:pPr marL="0" indent="0">
              <a:buNone/>
            </a:pPr>
            <a:endParaRPr lang="en-US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Lean, mean, effective &amp; efficient PS (T1)</a:t>
            </a:r>
          </a:p>
          <a:p>
            <a:pPr marL="0" indent="0">
              <a:buNone/>
            </a:pPr>
            <a:r>
              <a:rPr lang="en-US" dirty="0"/>
              <a:t>( HRDSP 2010-2050)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b="1" dirty="0">
                <a:solidFill>
                  <a:srgbClr val="00B0F0"/>
                </a:solidFill>
              </a:rPr>
              <a:t>Revocation of HR Powers in Oct 2019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00B0F0"/>
                </a:solidFill>
              </a:rPr>
              <a:t>Discipline:</a:t>
            </a:r>
          </a:p>
          <a:p>
            <a:pPr marL="593725" lvl="2" indent="0">
              <a:buNone/>
            </a:pPr>
            <a:r>
              <a:rPr lang="en-US" sz="2800" b="1" dirty="0"/>
              <a:t>General Order 9 – Contract Officers</a:t>
            </a:r>
          </a:p>
          <a:p>
            <a:pPr marL="593725" lvl="2" indent="0">
              <a:buNone/>
            </a:pPr>
            <a:r>
              <a:rPr lang="en-US" sz="2800" b="1" dirty="0"/>
              <a:t>General 15           _ Non Contract Officers</a:t>
            </a:r>
            <a:endParaRPr lang="en-US" sz="2800" dirty="0"/>
          </a:p>
          <a:p>
            <a:pPr marL="319088" lvl="1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152400"/>
            <a:ext cx="8001000" cy="762000"/>
          </a:xfrm>
        </p:spPr>
        <p:txBody>
          <a:bodyPr/>
          <a:lstStyle/>
          <a:p>
            <a:pPr algn="ctr"/>
            <a:r>
              <a:rPr lang="en-US" dirty="0"/>
              <a:t>Why these reform agendas?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37438175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990600" y="1066800"/>
            <a:ext cx="7924800" cy="5715000"/>
          </a:xfrm>
        </p:spPr>
        <p:txBody>
          <a:bodyPr/>
          <a:lstStyle/>
          <a:p>
            <a:r>
              <a:rPr lang="en-US" dirty="0"/>
              <a:t>Human element is </a:t>
            </a:r>
            <a:r>
              <a:rPr lang="en-US" b="1" dirty="0">
                <a:solidFill>
                  <a:srgbClr val="00B0F0"/>
                </a:solidFill>
              </a:rPr>
              <a:t>critical</a:t>
            </a:r>
            <a:r>
              <a:rPr lang="en-US" dirty="0"/>
              <a:t> (human beings). 	</a:t>
            </a:r>
            <a:r>
              <a:rPr lang="en-US" i="1" dirty="0"/>
              <a:t>How  we manage and retain them is of 	paramount importance.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dirty="0"/>
              <a:t>Strategic Interventions: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Modernizing Terms and Conditions</a:t>
            </a:r>
          </a:p>
          <a:p>
            <a:pPr lvl="1"/>
            <a:r>
              <a:rPr lang="en-US" dirty="0"/>
              <a:t>(attract and retain for improved, effective and efficient service delivery)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152400"/>
            <a:ext cx="8001000" cy="762000"/>
          </a:xfrm>
        </p:spPr>
        <p:txBody>
          <a:bodyPr/>
          <a:lstStyle/>
          <a:p>
            <a:pPr algn="ctr"/>
            <a:r>
              <a:rPr lang="en-US" dirty="0"/>
              <a:t>How do we manage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90001827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990600" y="1066800"/>
            <a:ext cx="7924800" cy="5638800"/>
          </a:xfrm>
        </p:spPr>
        <p:txBody>
          <a:bodyPr/>
          <a:lstStyle/>
          <a:p>
            <a:r>
              <a:rPr lang="en-US" dirty="0"/>
              <a:t>Implementation Interventions:</a:t>
            </a:r>
          </a:p>
          <a:p>
            <a:pPr lvl="1"/>
            <a:r>
              <a:rPr lang="en-US" b="1" dirty="0"/>
              <a:t>Presentations</a:t>
            </a:r>
            <a:r>
              <a:rPr lang="en-US" dirty="0"/>
              <a:t>:</a:t>
            </a:r>
          </a:p>
          <a:p>
            <a:endParaRPr lang="en-US" dirty="0"/>
          </a:p>
          <a:p>
            <a:pPr lvl="1"/>
            <a:r>
              <a:rPr lang="en-US" dirty="0"/>
              <a:t>SGO.11 interventions</a:t>
            </a:r>
          </a:p>
          <a:p>
            <a:pPr lvl="1"/>
            <a:r>
              <a:rPr lang="en-US" dirty="0"/>
              <a:t>Retirement</a:t>
            </a:r>
          </a:p>
          <a:p>
            <a:pPr lvl="1"/>
            <a:r>
              <a:rPr lang="en-US" dirty="0"/>
              <a:t>Unattached Officers</a:t>
            </a:r>
          </a:p>
          <a:p>
            <a:pPr lvl="1"/>
            <a:r>
              <a:rPr lang="en-US" dirty="0"/>
              <a:t>Off-lines</a:t>
            </a:r>
          </a:p>
          <a:p>
            <a:pPr lvl="1"/>
            <a:r>
              <a:rPr lang="en-US" dirty="0"/>
              <a:t>V-Upgrade</a:t>
            </a:r>
          </a:p>
          <a:p>
            <a:pPr lvl="1"/>
            <a:r>
              <a:rPr lang="en-US" dirty="0"/>
              <a:t>Gender Equity &amp; Social Inclusion (GESI)</a:t>
            </a:r>
          </a:p>
          <a:p>
            <a:pPr lvl="1"/>
            <a:r>
              <a:rPr lang="en-US" dirty="0"/>
              <a:t>Staffing &amp; Establishment Reviews</a:t>
            </a:r>
          </a:p>
          <a:p>
            <a:pPr lvl="1"/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Continue…/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32692390"/>
      </p:ext>
    </p:extLst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PM Corporate Layout Them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PM General Order Them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eme1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Public Service Reforms 14.03.16</Template>
  <TotalTime>4815</TotalTime>
  <Words>638</Words>
  <Application>Microsoft Office PowerPoint</Application>
  <PresentationFormat>On-screen Show (4:3)</PresentationFormat>
  <Paragraphs>125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9" baseType="lpstr">
      <vt:lpstr>Arial</vt:lpstr>
      <vt:lpstr>Arial Narrow</vt:lpstr>
      <vt:lpstr>Calibri</vt:lpstr>
      <vt:lpstr>CG Times</vt:lpstr>
      <vt:lpstr>Courier New</vt:lpstr>
      <vt:lpstr>Franklin Gothic Book</vt:lpstr>
      <vt:lpstr>Lucida Calligraphy</vt:lpstr>
      <vt:lpstr>Perpetua</vt:lpstr>
      <vt:lpstr>Plantagenet Cherokee</vt:lpstr>
      <vt:lpstr>Times New Roman</vt:lpstr>
      <vt:lpstr>Wingdings</vt:lpstr>
      <vt:lpstr>Wingdings 2</vt:lpstr>
      <vt:lpstr>DPM Corporate Layout Theme</vt:lpstr>
      <vt:lpstr>DPM General Order Theme</vt:lpstr>
      <vt:lpstr>Theme1</vt:lpstr>
      <vt:lpstr>PowerPoint Presentation</vt:lpstr>
      <vt:lpstr>Key Business Drivers</vt:lpstr>
      <vt:lpstr>PowerPoint Presentation</vt:lpstr>
      <vt:lpstr>Policy Statement Continues…/</vt:lpstr>
      <vt:lpstr>   REFORM INITIATIVES</vt:lpstr>
      <vt:lpstr>Continue…/</vt:lpstr>
      <vt:lpstr>Why these reform agendas?</vt:lpstr>
      <vt:lpstr>How do we manage</vt:lpstr>
      <vt:lpstr>Continue…/</vt:lpstr>
      <vt:lpstr>Conclusion</vt:lpstr>
      <vt:lpstr>Continue…/</vt:lpstr>
      <vt:lpstr>Continue../</vt:lpstr>
      <vt:lpstr>Continue…/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Agnes Friday</dc:creator>
  <cp:lastModifiedBy>Donald Kala</cp:lastModifiedBy>
  <cp:revision>317</cp:revision>
  <cp:lastPrinted>2016-11-17T02:25:45Z</cp:lastPrinted>
  <dcterms:created xsi:type="dcterms:W3CDTF">2016-03-14T04:52:59Z</dcterms:created>
  <dcterms:modified xsi:type="dcterms:W3CDTF">2023-11-29T23:17:42Z</dcterms:modified>
</cp:coreProperties>
</file>