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799" r:id="rId2"/>
    <p:sldId id="800" r:id="rId3"/>
    <p:sldId id="257" r:id="rId4"/>
    <p:sldId id="258" r:id="rId5"/>
    <p:sldId id="919" r:id="rId6"/>
    <p:sldId id="259" r:id="rId7"/>
    <p:sldId id="260" r:id="rId8"/>
    <p:sldId id="745" r:id="rId9"/>
    <p:sldId id="263" r:id="rId10"/>
    <p:sldId id="264" r:id="rId11"/>
    <p:sldId id="265" r:id="rId12"/>
    <p:sldId id="266" r:id="rId13"/>
    <p:sldId id="798" r:id="rId14"/>
    <p:sldId id="267" r:id="rId15"/>
    <p:sldId id="918" r:id="rId16"/>
  </p:sldIdLst>
  <p:sldSz cx="18288000" cy="10287000"/>
  <p:notesSz cx="6858000" cy="9144000"/>
  <p:embeddedFontLst>
    <p:embeddedFont>
      <p:font typeface="Agrandir Wide Medium" panose="020B0604020202020204" charset="0"/>
      <p:regular r:id="rId18"/>
    </p:embeddedFont>
    <p:embeddedFont>
      <p:font typeface="Arapey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League Gothic" panose="020B0604020202020204" charset="0"/>
      <p:regular r:id="rId25"/>
    </p:embeddedFont>
    <p:embeddedFont>
      <p:font typeface="Montserrat Classic" panose="020B0604020202020204" charset="0"/>
      <p:regular r:id="rId26"/>
    </p:embeddedFont>
    <p:embeddedFont>
      <p:font typeface="Montserrat Classic Bold" panose="020B0604020202020204" charset="0"/>
      <p:regular r:id="rId27"/>
    </p:embeddedFont>
    <p:embeddedFont>
      <p:font typeface="Plantagenet Cherokee" panose="02020602070100000000" pitchFamily="18" charset="0"/>
      <p:regular r:id="rId28"/>
    </p:embeddedFont>
    <p:embeddedFont>
      <p:font typeface="TT Fors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3AEB-B6BA-4011-97E3-AFE2C4055415}" type="datetimeFigureOut">
              <a:rPr lang="en-AU" smtClean="0"/>
              <a:t>29/11/2023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C5277-3F36-4A13-9251-39D617AC04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180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MAY CHANGE AND USE ORIGINAL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277-3F36-4A13-9251-39D617AC041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41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INSERT WAY FORWARD AFTER THIS SLIDE FROM ORIGINAL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C5277-3F36-4A13-9251-39D617AC041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561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PM GO Ro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342900"/>
            <a:ext cx="19812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981200" y="1600200"/>
            <a:ext cx="15849600" cy="73152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baseline="0">
                <a:latin typeface="Calibri" pitchFamily="34" charset="0"/>
              </a:defRPr>
            </a:lvl2pPr>
            <a:lvl3pPr>
              <a:defRPr baseline="0">
                <a:latin typeface="Calibri" pitchFamily="34" charset="0"/>
              </a:defRPr>
            </a:lvl3pPr>
            <a:lvl4pPr>
              <a:defRPr baseline="0">
                <a:latin typeface="Calibri" pitchFamily="34" charset="0"/>
              </a:defRPr>
            </a:lvl4pPr>
            <a:lvl5pPr>
              <a:defRPr baseline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1828800" y="9372600"/>
            <a:ext cx="16459200" cy="628650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000">
                <a:solidFill>
                  <a:schemeClr val="tx2"/>
                </a:solidFill>
                <a:latin typeface="Plantagenet Cherokee" pitchFamily="18" charset="0"/>
              </a:defRPr>
            </a:lvl1pPr>
          </a:lstStyle>
          <a:p>
            <a:pPr>
              <a:defRPr/>
            </a:pPr>
            <a:fld id="{1EF7E063-C4F2-4EEF-A55D-F9A7CC37FD08}" type="datetime1">
              <a:rPr lang="en-GB">
                <a:solidFill>
                  <a:srgbClr val="696464"/>
                </a:solidFill>
              </a:rPr>
              <a:pPr>
                <a:defRPr/>
              </a:pPr>
              <a:t>29/11/2023</a:t>
            </a:fld>
            <a:endParaRPr lang="en-GB" dirty="0"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39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svg"/><Relationship Id="rId7" Type="http://schemas.openxmlformats.org/officeDocument/2006/relationships/image" Target="../media/image29.svg"/><Relationship Id="rId12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12.svg"/><Relationship Id="rId10" Type="http://schemas.openxmlformats.org/officeDocument/2006/relationships/image" Target="../media/image32.png"/><Relationship Id="rId4" Type="http://schemas.openxmlformats.org/officeDocument/2006/relationships/image" Target="../media/image11.png"/><Relationship Id="rId9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11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12.svg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0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2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sp>
        <p:nvSpPr>
          <p:cNvPr id="3" name="Freeform 3"/>
          <p:cNvSpPr/>
          <p:nvPr/>
        </p:nvSpPr>
        <p:spPr>
          <a:xfrm rot="-10800000" flipH="1">
            <a:off x="-1981200" y="-1444968"/>
            <a:ext cx="18864786" cy="11945888"/>
          </a:xfrm>
          <a:custGeom>
            <a:avLst/>
            <a:gdLst/>
            <a:ahLst/>
            <a:cxnLst/>
            <a:rect l="l" t="t" r="r" b="b"/>
            <a:pathLst>
              <a:path w="18864786" h="11945888">
                <a:moveTo>
                  <a:pt x="18864786" y="0"/>
                </a:moveTo>
                <a:lnTo>
                  <a:pt x="0" y="0"/>
                </a:lnTo>
                <a:lnTo>
                  <a:pt x="0" y="11945888"/>
                </a:lnTo>
                <a:lnTo>
                  <a:pt x="18864786" y="11945888"/>
                </a:lnTo>
                <a:lnTo>
                  <a:pt x="188647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4202" b="-4371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85800" y="955472"/>
            <a:ext cx="5684913" cy="7776160"/>
          </a:xfrm>
          <a:custGeom>
            <a:avLst/>
            <a:gdLst/>
            <a:ahLst/>
            <a:cxnLst/>
            <a:rect l="l" t="t" r="r" b="b"/>
            <a:pathLst>
              <a:path w="5980935" h="7776160">
                <a:moveTo>
                  <a:pt x="0" y="0"/>
                </a:moveTo>
                <a:lnTo>
                  <a:pt x="5980934" y="0"/>
                </a:lnTo>
                <a:lnTo>
                  <a:pt x="5980934" y="7776160"/>
                </a:lnTo>
                <a:lnTo>
                  <a:pt x="0" y="7776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86600" y="240057"/>
            <a:ext cx="4946332" cy="2465043"/>
          </a:xfrm>
          <a:custGeom>
            <a:avLst/>
            <a:gdLst/>
            <a:ahLst/>
            <a:cxnLst/>
            <a:rect l="l" t="t" r="r" b="b"/>
            <a:pathLst>
              <a:path w="3045066" h="2475663">
                <a:moveTo>
                  <a:pt x="0" y="0"/>
                </a:moveTo>
                <a:lnTo>
                  <a:pt x="3045066" y="0"/>
                </a:lnTo>
                <a:lnTo>
                  <a:pt x="3045066" y="2475663"/>
                </a:lnTo>
                <a:lnTo>
                  <a:pt x="0" y="24756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34231" y="5540215"/>
            <a:ext cx="8549211" cy="398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z="5400" b="1" spc="203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ROLLOUT AWARNESS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770002" y="2835115"/>
            <a:ext cx="11579528" cy="1692861"/>
            <a:chOff x="-2744807" y="-1148574"/>
            <a:chExt cx="15439370" cy="959289"/>
          </a:xfrm>
        </p:grpSpPr>
        <p:sp>
          <p:nvSpPr>
            <p:cNvPr id="9" name="TextBox 9"/>
            <p:cNvSpPr txBox="1"/>
            <p:nvPr/>
          </p:nvSpPr>
          <p:spPr>
            <a:xfrm>
              <a:off x="-2744807" y="-1148574"/>
              <a:ext cx="15439370" cy="575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000" b="1" spc="559" dirty="0">
                  <a:solidFill>
                    <a:srgbClr val="FFFFFF"/>
                  </a:solidFill>
                  <a:latin typeface="Agrandir Wide Medium"/>
                </a:rPr>
                <a:t>DEPARTMENT OF</a:t>
              </a:r>
            </a:p>
            <a:p>
              <a:pPr algn="ctr">
                <a:lnSpc>
                  <a:spcPts val="3919"/>
                </a:lnSpc>
              </a:pPr>
              <a:r>
                <a:rPr lang="en-US" sz="4000" b="1" spc="559" dirty="0">
                  <a:solidFill>
                    <a:srgbClr val="FFFFFF"/>
                  </a:solidFill>
                  <a:latin typeface="Agrandir Wide Medium"/>
                </a:rPr>
                <a:t> PERSONNEL MANAGEMENT</a:t>
              </a:r>
              <a:r>
                <a:rPr lang="en-US" sz="4800" b="1" spc="559" dirty="0">
                  <a:solidFill>
                    <a:srgbClr val="FFFFFF"/>
                  </a:solidFill>
                  <a:latin typeface="Agrandir Wide Medium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1980276" y="-701497"/>
              <a:ext cx="14413511" cy="512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endParaRPr lang="en-US" sz="4400" spc="479" dirty="0">
                <a:solidFill>
                  <a:schemeClr val="accent6"/>
                </a:solidFill>
                <a:latin typeface="Arapey Bold"/>
              </a:endParaRPr>
            </a:p>
            <a:p>
              <a:pPr algn="ctr">
                <a:lnSpc>
                  <a:spcPts val="3359"/>
                </a:lnSpc>
              </a:pPr>
              <a:r>
                <a:rPr lang="en-US" sz="4400" spc="479" dirty="0">
                  <a:solidFill>
                    <a:schemeClr val="accent6"/>
                  </a:solidFill>
                  <a:latin typeface="Arapey Bold"/>
                </a:rPr>
                <a:t>“Rise up, Step up, Speak up”</a:t>
              </a:r>
            </a:p>
          </p:txBody>
        </p:sp>
      </p:grpSp>
      <p:sp>
        <p:nvSpPr>
          <p:cNvPr id="11" name="TextBox 8">
            <a:extLst>
              <a:ext uri="{FF2B5EF4-FFF2-40B4-BE49-F238E27FC236}">
                <a16:creationId xmlns:a16="http://schemas.microsoft.com/office/drawing/2014/main" id="{5B0A72CB-D01F-F18C-46EA-57C236A1FA2C}"/>
              </a:ext>
            </a:extLst>
          </p:cNvPr>
          <p:cNvSpPr txBox="1"/>
          <p:nvPr/>
        </p:nvSpPr>
        <p:spPr>
          <a:xfrm>
            <a:off x="4989690" y="7322407"/>
            <a:ext cx="9706754" cy="1745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3200" b="1" spc="124" dirty="0">
                <a:solidFill>
                  <a:schemeClr val="bg1">
                    <a:lumMod val="95000"/>
                  </a:schemeClr>
                </a:solidFill>
                <a:latin typeface="Montserrat Classic"/>
              </a:rPr>
              <a:t>NATIONAL AGENCIES  - APEC HAUS  </a:t>
            </a:r>
          </a:p>
          <a:p>
            <a:pPr algn="ctr">
              <a:lnSpc>
                <a:spcPts val="3499"/>
              </a:lnSpc>
            </a:pPr>
            <a:r>
              <a:rPr lang="en-US" sz="3200" b="1" spc="124" dirty="0">
                <a:solidFill>
                  <a:schemeClr val="bg1">
                    <a:lumMod val="95000"/>
                  </a:schemeClr>
                </a:solidFill>
                <a:latin typeface="Montserrat Classic"/>
              </a:rPr>
              <a:t>PORT MORESBY,  29 November 2023</a:t>
            </a:r>
          </a:p>
          <a:p>
            <a:pPr>
              <a:lnSpc>
                <a:spcPts val="3499"/>
              </a:lnSpc>
            </a:pPr>
            <a:endParaRPr lang="en-US" sz="3200" spc="124" dirty="0">
              <a:solidFill>
                <a:srgbClr val="2E2E2E"/>
              </a:solidFill>
              <a:latin typeface="Montserrat Classic"/>
            </a:endParaRPr>
          </a:p>
          <a:p>
            <a:pPr>
              <a:lnSpc>
                <a:spcPts val="3499"/>
              </a:lnSpc>
            </a:pPr>
            <a:endParaRPr lang="en-US" sz="2499" spc="124" dirty="0">
              <a:solidFill>
                <a:srgbClr val="2E2E2E"/>
              </a:solidFill>
              <a:latin typeface="Montserrat Class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30669">
            <a:off x="-5825798" y="-8977394"/>
            <a:ext cx="18539921" cy="18539921"/>
          </a:xfrm>
          <a:custGeom>
            <a:avLst/>
            <a:gdLst/>
            <a:ahLst/>
            <a:cxnLst/>
            <a:rect l="l" t="t" r="r" b="b"/>
            <a:pathLst>
              <a:path w="18539921" h="18539921">
                <a:moveTo>
                  <a:pt x="0" y="0"/>
                </a:moveTo>
                <a:lnTo>
                  <a:pt x="18539921" y="0"/>
                </a:lnTo>
                <a:lnTo>
                  <a:pt x="18539921" y="18539921"/>
                </a:lnTo>
                <a:lnTo>
                  <a:pt x="0" y="1853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242519" flipH="1">
            <a:off x="-1042019" y="8240279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91446" y="599095"/>
            <a:ext cx="15762055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THEMATIC AREAS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37550" y="2057194"/>
            <a:ext cx="7890194" cy="2644775"/>
            <a:chOff x="0" y="0"/>
            <a:chExt cx="10520258" cy="35263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6830" cy="2096830"/>
            </a:xfrm>
            <a:custGeom>
              <a:avLst/>
              <a:gdLst/>
              <a:ahLst/>
              <a:cxnLst/>
              <a:rect l="l" t="t" r="r" b="b"/>
              <a:pathLst>
                <a:path w="2096830" h="2096830">
                  <a:moveTo>
                    <a:pt x="0" y="0"/>
                  </a:moveTo>
                  <a:lnTo>
                    <a:pt x="2096830" y="0"/>
                  </a:lnTo>
                  <a:lnTo>
                    <a:pt x="2096830" y="2096830"/>
                  </a:lnTo>
                  <a:lnTo>
                    <a:pt x="0" y="20968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2191554" y="-57150"/>
              <a:ext cx="8328705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TOUGH PENALTIES FOR MALADMINISTRATION – (CODE)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2191554" y="1442509"/>
              <a:ext cx="8328705" cy="2083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RESTORE &amp; SHORE UP PUBLIC SERVANTS PERFORMANCES FREE FROM MALADMINISTRATION &amp; CORRUPTION PRACTICES.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67126" y="5817053"/>
            <a:ext cx="8116373" cy="3044825"/>
            <a:chOff x="0" y="0"/>
            <a:chExt cx="10821830" cy="40597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2119" cy="2152119"/>
            </a:xfrm>
            <a:custGeom>
              <a:avLst/>
              <a:gdLst/>
              <a:ahLst/>
              <a:cxnLst/>
              <a:rect l="l" t="t" r="r" b="b"/>
              <a:pathLst>
                <a:path w="2152119" h="2152119">
                  <a:moveTo>
                    <a:pt x="0" y="0"/>
                  </a:moveTo>
                  <a:lnTo>
                    <a:pt x="2152119" y="0"/>
                  </a:lnTo>
                  <a:lnTo>
                    <a:pt x="2152119" y="2152119"/>
                  </a:lnTo>
                  <a:lnTo>
                    <a:pt x="0" y="2152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2493125" y="-57150"/>
              <a:ext cx="8328705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INSTITUTIONALIZE PUBLIC SERVICE DATA BASE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493125" y="1442509"/>
              <a:ext cx="8328705" cy="261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DIGITALISATION: MAINTAIN PROPER DATA - GOVERNMENT ASSETS, DEATHS AND BIRTHS, AGRICULTURE CROPS, ECONOMIC ACTIVITIES SERVICE FACILITIES, NUMBER OF PUBLIC SERVANTS AND THEIR SKILL SETS &amp; TRAINING.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056105" y="5813425"/>
            <a:ext cx="8321426" cy="3444875"/>
            <a:chOff x="0" y="0"/>
            <a:chExt cx="11095235" cy="4593167"/>
          </a:xfrm>
        </p:grpSpPr>
        <p:sp>
          <p:nvSpPr>
            <p:cNvPr id="14" name="Freeform 14"/>
            <p:cNvSpPr/>
            <p:nvPr/>
          </p:nvSpPr>
          <p:spPr>
            <a:xfrm>
              <a:off x="0" y="33817"/>
              <a:ext cx="2523167" cy="2523167"/>
            </a:xfrm>
            <a:custGeom>
              <a:avLst/>
              <a:gdLst/>
              <a:ahLst/>
              <a:cxnLst/>
              <a:rect l="l" t="t" r="r" b="b"/>
              <a:pathLst>
                <a:path w="2523167" h="2523167">
                  <a:moveTo>
                    <a:pt x="0" y="0"/>
                  </a:moveTo>
                  <a:lnTo>
                    <a:pt x="2523167" y="0"/>
                  </a:lnTo>
                  <a:lnTo>
                    <a:pt x="2523167" y="2523167"/>
                  </a:lnTo>
                  <a:lnTo>
                    <a:pt x="0" y="2523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2766530" y="-57150"/>
              <a:ext cx="8328705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FUTURE PUBLIC SERVICE WORKFORCE PLANNING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766530" y="1442509"/>
              <a:ext cx="8328705" cy="315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ENSURE THAT THE RIGHT PEOPLE (WITH APPROPRIATE TECHNICAL QUALIFICATION, SKILLS AND NECESSARY) ARE AVAILABLE IN RIGHT NUMBERS, RIGHT EMPLOYMENT TYPE, RIGHT PLACE, RIGHT TIME TO DELIVER BUSINESS OUTCOMES .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2847478" y="212193"/>
            <a:ext cx="4308117" cy="5601232"/>
          </a:xfrm>
          <a:custGeom>
            <a:avLst/>
            <a:gdLst/>
            <a:ahLst/>
            <a:cxnLst/>
            <a:rect l="l" t="t" r="r" b="b"/>
            <a:pathLst>
              <a:path w="4308117" h="5601232">
                <a:moveTo>
                  <a:pt x="0" y="0"/>
                </a:moveTo>
                <a:lnTo>
                  <a:pt x="4308117" y="0"/>
                </a:lnTo>
                <a:lnTo>
                  <a:pt x="4308117" y="5601232"/>
                </a:lnTo>
                <a:lnTo>
                  <a:pt x="0" y="56012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243363" flipH="1">
            <a:off x="-1355616" y="7258999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60289" y="-4118687"/>
            <a:ext cx="10734121" cy="1073412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lnTo>
                    <a:pt x="4064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180178" y="-239935"/>
            <a:ext cx="1608235" cy="3794632"/>
            <a:chOff x="0" y="0"/>
            <a:chExt cx="423568" cy="9994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3568" cy="999409"/>
            </a:xfrm>
            <a:custGeom>
              <a:avLst/>
              <a:gdLst/>
              <a:ahLst/>
              <a:cxnLst/>
              <a:rect l="l" t="t" r="r" b="b"/>
              <a:pathLst>
                <a:path w="423568" h="999409">
                  <a:moveTo>
                    <a:pt x="0" y="0"/>
                  </a:moveTo>
                  <a:lnTo>
                    <a:pt x="423568" y="0"/>
                  </a:lnTo>
                  <a:lnTo>
                    <a:pt x="423568" y="999409"/>
                  </a:lnTo>
                  <a:lnTo>
                    <a:pt x="0" y="9994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963527" y="-87472"/>
            <a:ext cx="1759066" cy="3652547"/>
            <a:chOff x="0" y="0"/>
            <a:chExt cx="463293" cy="96198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3293" cy="961988"/>
            </a:xfrm>
            <a:custGeom>
              <a:avLst/>
              <a:gdLst/>
              <a:ahLst/>
              <a:cxnLst/>
              <a:rect l="l" t="t" r="r" b="b"/>
              <a:pathLst>
                <a:path w="463293" h="961988">
                  <a:moveTo>
                    <a:pt x="0" y="0"/>
                  </a:moveTo>
                  <a:lnTo>
                    <a:pt x="463293" y="0"/>
                  </a:lnTo>
                  <a:lnTo>
                    <a:pt x="463293" y="961988"/>
                  </a:lnTo>
                  <a:lnTo>
                    <a:pt x="0" y="9619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28575"/>
              <a:ext cx="812800" cy="784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1162050"/>
            <a:ext cx="15741772" cy="181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004AAD"/>
                </a:solidFill>
                <a:latin typeface="Montserrat Classic Bold"/>
              </a:rPr>
              <a:t>IMPLEMENTATION FLOW CHART – ROLES/RESPONSIBILITIES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288020" y="3844528"/>
            <a:ext cx="432032" cy="43203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60E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07149" y="5633924"/>
            <a:ext cx="432032" cy="43203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567672" y="6198734"/>
            <a:ext cx="432032" cy="432032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868115" y="6300914"/>
            <a:ext cx="432032" cy="43203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087522" y="5230852"/>
            <a:ext cx="432032" cy="432032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EDC6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49991" y="3915192"/>
            <a:ext cx="3358950" cy="2283542"/>
            <a:chOff x="0" y="0"/>
            <a:chExt cx="4478599" cy="3044723"/>
          </a:xfrm>
        </p:grpSpPr>
        <p:sp>
          <p:nvSpPr>
            <p:cNvPr id="29" name="TextBox 29"/>
            <p:cNvSpPr txBox="1"/>
            <p:nvPr/>
          </p:nvSpPr>
          <p:spPr>
            <a:xfrm>
              <a:off x="0" y="1689987"/>
              <a:ext cx="4478599" cy="899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 dirty="0">
                  <a:solidFill>
                    <a:srgbClr val="000000"/>
                  </a:solidFill>
                  <a:latin typeface="League Gothic"/>
                </a:rPr>
                <a:t>Thematic Areas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1342930" y="0"/>
              <a:ext cx="1792739" cy="1646060"/>
            </a:xfrm>
            <a:custGeom>
              <a:avLst/>
              <a:gdLst/>
              <a:ahLst/>
              <a:cxnLst/>
              <a:rect l="l" t="t" r="r" b="b"/>
              <a:pathLst>
                <a:path w="1792739" h="1646060">
                  <a:moveTo>
                    <a:pt x="0" y="0"/>
                  </a:moveTo>
                  <a:lnTo>
                    <a:pt x="1792739" y="0"/>
                  </a:lnTo>
                  <a:lnTo>
                    <a:pt x="1792739" y="1646060"/>
                  </a:lnTo>
                  <a:lnTo>
                    <a:pt x="0" y="1646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247751" y="2671597"/>
              <a:ext cx="3816504" cy="37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(1. lean, mean, efficient PS)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413930" y="7290508"/>
            <a:ext cx="3288581" cy="2586311"/>
            <a:chOff x="0" y="0"/>
            <a:chExt cx="4384775" cy="3448414"/>
          </a:xfrm>
        </p:grpSpPr>
        <p:sp>
          <p:nvSpPr>
            <p:cNvPr id="33" name="Freeform 33"/>
            <p:cNvSpPr/>
            <p:nvPr/>
          </p:nvSpPr>
          <p:spPr>
            <a:xfrm>
              <a:off x="1310692" y="0"/>
              <a:ext cx="1763390" cy="1718504"/>
            </a:xfrm>
            <a:custGeom>
              <a:avLst/>
              <a:gdLst/>
              <a:ahLst/>
              <a:cxnLst/>
              <a:rect l="l" t="t" r="r" b="b"/>
              <a:pathLst>
                <a:path w="1763390" h="1718504">
                  <a:moveTo>
                    <a:pt x="0" y="0"/>
                  </a:moveTo>
                  <a:lnTo>
                    <a:pt x="1763391" y="0"/>
                  </a:lnTo>
                  <a:lnTo>
                    <a:pt x="1763391" y="1718504"/>
                  </a:lnTo>
                  <a:lnTo>
                    <a:pt x="0" y="1718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58677" y="1731204"/>
              <a:ext cx="4267422" cy="899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 dirty="0">
                  <a:solidFill>
                    <a:srgbClr val="000000"/>
                  </a:solidFill>
                  <a:latin typeface="League Gothic"/>
                </a:rPr>
                <a:t>KPIs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2681588"/>
              <a:ext cx="4384775" cy="766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Reduce size of PS/unproductive)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3394335" y="6065956"/>
            <a:ext cx="3140353" cy="2282568"/>
            <a:chOff x="0" y="0"/>
            <a:chExt cx="4187138" cy="3043424"/>
          </a:xfrm>
        </p:grpSpPr>
        <p:sp>
          <p:nvSpPr>
            <p:cNvPr id="37" name="TextBox 37"/>
            <p:cNvSpPr txBox="1"/>
            <p:nvPr/>
          </p:nvSpPr>
          <p:spPr>
            <a:xfrm>
              <a:off x="0" y="1770715"/>
              <a:ext cx="4187138" cy="8993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 dirty="0">
                  <a:solidFill>
                    <a:srgbClr val="000000"/>
                  </a:solidFill>
                  <a:latin typeface="League Gothic"/>
                </a:rPr>
                <a:t>Policy Directives 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93087" y="2670298"/>
              <a:ext cx="3400964" cy="37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(MTDPIII&amp;IV/CP)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1163805" y="0"/>
              <a:ext cx="1859528" cy="1808814"/>
            </a:xfrm>
            <a:custGeom>
              <a:avLst/>
              <a:gdLst/>
              <a:ahLst/>
              <a:cxnLst/>
              <a:rect l="l" t="t" r="r" b="b"/>
              <a:pathLst>
                <a:path w="1859528" h="1808814">
                  <a:moveTo>
                    <a:pt x="0" y="0"/>
                  </a:moveTo>
                  <a:lnTo>
                    <a:pt x="1859528" y="0"/>
                  </a:lnTo>
                  <a:lnTo>
                    <a:pt x="1859528" y="1808814"/>
                  </a:lnTo>
                  <a:lnTo>
                    <a:pt x="0" y="18088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0" name="Group 40"/>
          <p:cNvGrpSpPr/>
          <p:nvPr/>
        </p:nvGrpSpPr>
        <p:grpSpPr>
          <a:xfrm>
            <a:off x="6223165" y="7504759"/>
            <a:ext cx="2997774" cy="2570228"/>
            <a:chOff x="0" y="0"/>
            <a:chExt cx="3997032" cy="3426970"/>
          </a:xfrm>
        </p:grpSpPr>
        <p:sp>
          <p:nvSpPr>
            <p:cNvPr id="41" name="TextBox 41"/>
            <p:cNvSpPr txBox="1"/>
            <p:nvPr/>
          </p:nvSpPr>
          <p:spPr>
            <a:xfrm>
              <a:off x="0" y="1646260"/>
              <a:ext cx="3997032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>
                  <a:solidFill>
                    <a:srgbClr val="000000"/>
                  </a:solidFill>
                  <a:latin typeface="League Gothic"/>
                </a:rPr>
                <a:t>Strategies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98034" y="2660145"/>
              <a:ext cx="3400964" cy="766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(FER/Rightsizing/Retirement/Org Structures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1140423" y="0"/>
              <a:ext cx="1716186" cy="1566410"/>
            </a:xfrm>
            <a:custGeom>
              <a:avLst/>
              <a:gdLst/>
              <a:ahLst/>
              <a:cxnLst/>
              <a:rect l="l" t="t" r="r" b="b"/>
              <a:pathLst>
                <a:path w="1716186" h="1566410">
                  <a:moveTo>
                    <a:pt x="0" y="0"/>
                  </a:moveTo>
                  <a:lnTo>
                    <a:pt x="1716186" y="0"/>
                  </a:lnTo>
                  <a:lnTo>
                    <a:pt x="1716186" y="1566410"/>
                  </a:lnTo>
                  <a:lnTo>
                    <a:pt x="0" y="1566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11796708" y="5387794"/>
            <a:ext cx="3596746" cy="3195870"/>
            <a:chOff x="0" y="0"/>
            <a:chExt cx="4795662" cy="4261159"/>
          </a:xfrm>
        </p:grpSpPr>
        <p:sp>
          <p:nvSpPr>
            <p:cNvPr id="45" name="TextBox 45"/>
            <p:cNvSpPr txBox="1"/>
            <p:nvPr/>
          </p:nvSpPr>
          <p:spPr>
            <a:xfrm>
              <a:off x="0" y="1548433"/>
              <a:ext cx="4795662" cy="1820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>
                  <a:solidFill>
                    <a:srgbClr val="000000"/>
                  </a:solidFill>
                  <a:latin typeface="League Gothic"/>
                </a:rPr>
                <a:t>Stakeholders /Applicable GOs</a:t>
              </a:r>
            </a:p>
          </p:txBody>
        </p:sp>
        <p:sp>
          <p:nvSpPr>
            <p:cNvPr id="46" name="Freeform 46"/>
            <p:cNvSpPr/>
            <p:nvPr/>
          </p:nvSpPr>
          <p:spPr>
            <a:xfrm>
              <a:off x="1631502" y="0"/>
              <a:ext cx="1532658" cy="1793536"/>
            </a:xfrm>
            <a:custGeom>
              <a:avLst/>
              <a:gdLst/>
              <a:ahLst/>
              <a:cxnLst/>
              <a:rect l="l" t="t" r="r" b="b"/>
              <a:pathLst>
                <a:path w="1532658" h="1793536">
                  <a:moveTo>
                    <a:pt x="0" y="0"/>
                  </a:moveTo>
                  <a:lnTo>
                    <a:pt x="1532658" y="0"/>
                  </a:lnTo>
                  <a:lnTo>
                    <a:pt x="1532658" y="1793536"/>
                  </a:lnTo>
                  <a:lnTo>
                    <a:pt x="0" y="17935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TextBox 47"/>
            <p:cNvSpPr txBox="1"/>
            <p:nvPr/>
          </p:nvSpPr>
          <p:spPr>
            <a:xfrm>
              <a:off x="697349" y="3494334"/>
              <a:ext cx="3400964" cy="766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•(2, 3, 4, …)</a:t>
              </a:r>
            </a:p>
            <a:p>
              <a:pPr algn="ctr">
                <a:lnSpc>
                  <a:spcPts val="2394"/>
                </a:lnSpc>
              </a:pPr>
              <a:endParaRPr lang="en-US" sz="1800">
                <a:solidFill>
                  <a:srgbClr val="000000"/>
                </a:solidFill>
                <a:latin typeface="TT Fors"/>
              </a:endParaR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3662554" y="2913237"/>
            <a:ext cx="3596746" cy="2607335"/>
            <a:chOff x="0" y="0"/>
            <a:chExt cx="4795662" cy="3476447"/>
          </a:xfrm>
        </p:grpSpPr>
        <p:sp>
          <p:nvSpPr>
            <p:cNvPr id="49" name="Freeform 49"/>
            <p:cNvSpPr/>
            <p:nvPr/>
          </p:nvSpPr>
          <p:spPr>
            <a:xfrm>
              <a:off x="1273563" y="0"/>
              <a:ext cx="2068608" cy="2095275"/>
            </a:xfrm>
            <a:custGeom>
              <a:avLst/>
              <a:gdLst/>
              <a:ahLst/>
              <a:cxnLst/>
              <a:rect l="l" t="t" r="r" b="b"/>
              <a:pathLst>
                <a:path w="2068608" h="2095275">
                  <a:moveTo>
                    <a:pt x="0" y="0"/>
                  </a:moveTo>
                  <a:lnTo>
                    <a:pt x="2068608" y="0"/>
                  </a:lnTo>
                  <a:lnTo>
                    <a:pt x="2068608" y="2095275"/>
                  </a:lnTo>
                  <a:lnTo>
                    <a:pt x="0" y="20952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0" name="TextBox 50"/>
            <p:cNvSpPr txBox="1"/>
            <p:nvPr/>
          </p:nvSpPr>
          <p:spPr>
            <a:xfrm>
              <a:off x="0" y="2199173"/>
              <a:ext cx="4795662" cy="8805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spc="43">
                  <a:solidFill>
                    <a:srgbClr val="000000"/>
                  </a:solidFill>
                  <a:latin typeface="League Gothic"/>
                </a:rPr>
                <a:t>Timeline/Schedule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97349" y="3103321"/>
              <a:ext cx="3400964" cy="373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94"/>
                </a:lnSpc>
              </a:pPr>
              <a:r>
                <a:rPr lang="en-US" sz="1800">
                  <a:solidFill>
                    <a:srgbClr val="000000"/>
                  </a:solidFill>
                  <a:latin typeface="TT Fors"/>
                </a:rPr>
                <a:t>•(Immediate)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308007" y="3915192"/>
            <a:ext cx="432032" cy="432032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5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09800" y="1082615"/>
            <a:ext cx="8450930" cy="99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5400" dirty="0">
                <a:solidFill>
                  <a:srgbClr val="004AAD"/>
                </a:solidFill>
                <a:latin typeface="Montserrat Classic Bold"/>
              </a:rPr>
              <a:t>CONCLUSION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618162"/>
            <a:ext cx="16360127" cy="7088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HRDSP is a “live” 30 Year Plan (TA)</a:t>
            </a: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Implementation - direct link to JD (Strategies)</a:t>
            </a: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We all have a role to play in HRDSP (KPIs) – Transform and achieve the new look public service in 30 years time : </a:t>
            </a:r>
          </a:p>
          <a:p>
            <a:pPr>
              <a:lnSpc>
                <a:spcPts val="5600"/>
              </a:lnSpc>
            </a:pPr>
            <a:endParaRPr lang="en-US" sz="3500" dirty="0">
              <a:solidFill>
                <a:srgbClr val="2E2E2E"/>
              </a:solidFill>
              <a:latin typeface="Montserrat Classic"/>
            </a:endParaRP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Lean - Mean - Ethical - Efficient </a:t>
            </a: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Has the right People; with right skills; available at the right time; in right numbers across all levels; at right cost</a:t>
            </a: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Build a new breed/next generation of  Nation Builders.</a:t>
            </a:r>
          </a:p>
          <a:p>
            <a:pPr marL="755651" lvl="1" indent="-377825">
              <a:lnSpc>
                <a:spcPts val="5600"/>
              </a:lnSpc>
              <a:buFont typeface="Arial"/>
              <a:buChar char="•"/>
            </a:pPr>
            <a:r>
              <a:rPr lang="en-US" sz="3500" dirty="0">
                <a:solidFill>
                  <a:srgbClr val="2E2E2E"/>
                </a:solidFill>
                <a:latin typeface="Montserrat Classic"/>
              </a:rPr>
              <a:t>Competitive by world standards</a:t>
            </a:r>
          </a:p>
        </p:txBody>
      </p:sp>
      <p:sp>
        <p:nvSpPr>
          <p:cNvPr id="4" name="Freeform 4"/>
          <p:cNvSpPr/>
          <p:nvPr/>
        </p:nvSpPr>
        <p:spPr>
          <a:xfrm rot="3987423" flipH="1">
            <a:off x="11555410" y="4429542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571059" y="431856"/>
            <a:ext cx="2688241" cy="3495138"/>
          </a:xfrm>
          <a:custGeom>
            <a:avLst/>
            <a:gdLst/>
            <a:ahLst/>
            <a:cxnLst/>
            <a:rect l="l" t="t" r="r" b="b"/>
            <a:pathLst>
              <a:path w="2688241" h="3495138">
                <a:moveTo>
                  <a:pt x="0" y="0"/>
                </a:moveTo>
                <a:lnTo>
                  <a:pt x="2688241" y="0"/>
                </a:lnTo>
                <a:lnTo>
                  <a:pt x="2688241" y="3495137"/>
                </a:lnTo>
                <a:lnTo>
                  <a:pt x="0" y="34951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5D443-FF5B-6F4B-3A34-273A6413BE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9279" y="1233074"/>
            <a:ext cx="11929443" cy="78208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7F466596-D83E-0E1E-ADCD-D3D652DDD68E}"/>
              </a:ext>
            </a:extLst>
          </p:cNvPr>
          <p:cNvSpPr/>
          <p:nvPr/>
        </p:nvSpPr>
        <p:spPr>
          <a:xfrm>
            <a:off x="6242860" y="1736906"/>
            <a:ext cx="5654411" cy="1580322"/>
          </a:xfrm>
          <a:prstGeom prst="downArrowCallout">
            <a:avLst/>
          </a:prstGeom>
          <a:solidFill>
            <a:srgbClr val="EAF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D6EE2-30B7-A4EE-F7CD-6AE2D2972929}"/>
              </a:ext>
            </a:extLst>
          </p:cNvPr>
          <p:cNvSpPr txBox="1"/>
          <p:nvPr/>
        </p:nvSpPr>
        <p:spPr>
          <a:xfrm>
            <a:off x="8458200" y="4506046"/>
            <a:ext cx="1371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EA003-F9BD-DDB1-597E-95EC9E0766DC}"/>
              </a:ext>
            </a:extLst>
          </p:cNvPr>
          <p:cNvSpPr txBox="1"/>
          <p:nvPr/>
        </p:nvSpPr>
        <p:spPr>
          <a:xfrm>
            <a:off x="7251203" y="1807871"/>
            <a:ext cx="363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Plan</a:t>
            </a:r>
          </a:p>
        </p:txBody>
      </p:sp>
      <p:sp>
        <p:nvSpPr>
          <p:cNvPr id="12" name="Flowchart: Punched Tape 11">
            <a:extLst>
              <a:ext uri="{FF2B5EF4-FFF2-40B4-BE49-F238E27FC236}">
                <a16:creationId xmlns:a16="http://schemas.microsoft.com/office/drawing/2014/main" id="{D19BB3C4-5D12-C9BA-09DE-9CB123D6E316}"/>
              </a:ext>
            </a:extLst>
          </p:cNvPr>
          <p:cNvSpPr/>
          <p:nvPr/>
        </p:nvSpPr>
        <p:spPr>
          <a:xfrm>
            <a:off x="6279828" y="5328068"/>
            <a:ext cx="5728344" cy="2163257"/>
          </a:xfrm>
          <a:prstGeom prst="flowChartPunchedTape">
            <a:avLst/>
          </a:prstGeom>
          <a:solidFill>
            <a:srgbClr val="EAF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7114E-5C54-70C3-D2DA-5FE4359E29EF}"/>
              </a:ext>
            </a:extLst>
          </p:cNvPr>
          <p:cNvSpPr txBox="1"/>
          <p:nvPr/>
        </p:nvSpPr>
        <p:spPr>
          <a:xfrm>
            <a:off x="7251203" y="5824440"/>
            <a:ext cx="4042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Schedule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9D0DA837-5D00-D5C5-F958-D3D02A9C8C8A}"/>
              </a:ext>
            </a:extLst>
          </p:cNvPr>
          <p:cNvSpPr/>
          <p:nvPr/>
        </p:nvSpPr>
        <p:spPr>
          <a:xfrm>
            <a:off x="6279828" y="3357878"/>
            <a:ext cx="5728344" cy="2163257"/>
          </a:xfrm>
          <a:prstGeom prst="downArrowCallout">
            <a:avLst/>
          </a:prstGeom>
          <a:solidFill>
            <a:srgbClr val="EAF2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B35C3-72A6-483E-5A66-13258A5C8F22}"/>
              </a:ext>
            </a:extLst>
          </p:cNvPr>
          <p:cNvSpPr txBox="1"/>
          <p:nvPr/>
        </p:nvSpPr>
        <p:spPr>
          <a:xfrm>
            <a:off x="7251203" y="3388193"/>
            <a:ext cx="5495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Needs Analysis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4EBFF65-796E-A03D-53D2-188AD0021B95}"/>
              </a:ext>
            </a:extLst>
          </p:cNvPr>
          <p:cNvSpPr/>
          <p:nvPr/>
        </p:nvSpPr>
        <p:spPr>
          <a:xfrm>
            <a:off x="5933661" y="-193200"/>
            <a:ext cx="5864073" cy="1265154"/>
          </a:xfrm>
          <a:prstGeom prst="flowChartPunchedTape">
            <a:avLst/>
          </a:prstGeom>
          <a:solidFill>
            <a:srgbClr val="9AD3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Forward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C689811-B2E1-9343-544B-2479DE4E0C76}"/>
              </a:ext>
            </a:extLst>
          </p:cNvPr>
          <p:cNvSpPr/>
          <p:nvPr/>
        </p:nvSpPr>
        <p:spPr>
          <a:xfrm>
            <a:off x="257762" y="1333500"/>
            <a:ext cx="5654411" cy="7720426"/>
          </a:xfrm>
          <a:custGeom>
            <a:avLst/>
            <a:gdLst/>
            <a:ahLst/>
            <a:cxnLst/>
            <a:rect l="l" t="t" r="r" b="b"/>
            <a:pathLst>
              <a:path w="2688241" h="3495138">
                <a:moveTo>
                  <a:pt x="0" y="0"/>
                </a:moveTo>
                <a:lnTo>
                  <a:pt x="2688241" y="0"/>
                </a:lnTo>
                <a:lnTo>
                  <a:pt x="2688241" y="3495137"/>
                </a:lnTo>
                <a:lnTo>
                  <a:pt x="0" y="349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2886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87847" y="-627885"/>
            <a:ext cx="20831610" cy="11315844"/>
            <a:chOff x="0" y="0"/>
            <a:chExt cx="5486514" cy="29803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86514" cy="2980305"/>
            </a:xfrm>
            <a:custGeom>
              <a:avLst/>
              <a:gdLst/>
              <a:ahLst/>
              <a:cxnLst/>
              <a:rect l="l" t="t" r="r" b="b"/>
              <a:pathLst>
                <a:path w="5486514" h="2980305">
                  <a:moveTo>
                    <a:pt x="0" y="0"/>
                  </a:moveTo>
                  <a:lnTo>
                    <a:pt x="5486514" y="0"/>
                  </a:lnTo>
                  <a:lnTo>
                    <a:pt x="5486514" y="2980305"/>
                  </a:lnTo>
                  <a:lnTo>
                    <a:pt x="0" y="2980305"/>
                  </a:lnTo>
                  <a:close/>
                </a:path>
              </a:pathLst>
            </a:custGeom>
            <a:solidFill>
              <a:srgbClr val="FFFFFF">
                <a:alpha val="71765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-355231" y="7822586"/>
            <a:ext cx="10428295" cy="0"/>
          </a:xfrm>
          <a:prstGeom prst="line">
            <a:avLst/>
          </a:prstGeom>
          <a:ln w="38100" cap="flat">
            <a:solidFill>
              <a:srgbClr val="004AA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9647666" y="7397189"/>
            <a:ext cx="850795" cy="850795"/>
          </a:xfrm>
          <a:custGeom>
            <a:avLst/>
            <a:gdLst/>
            <a:ahLst/>
            <a:cxnLst/>
            <a:rect l="l" t="t" r="r" b="b"/>
            <a:pathLst>
              <a:path w="850795" h="850795">
                <a:moveTo>
                  <a:pt x="0" y="0"/>
                </a:moveTo>
                <a:lnTo>
                  <a:pt x="850795" y="0"/>
                </a:lnTo>
                <a:lnTo>
                  <a:pt x="850795" y="850795"/>
                </a:lnTo>
                <a:lnTo>
                  <a:pt x="0" y="8507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73039" y="3345742"/>
            <a:ext cx="13131863" cy="447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4"/>
              </a:lnSpc>
            </a:pPr>
            <a:r>
              <a:rPr lang="en-US" sz="7524" spc="-255" dirty="0">
                <a:solidFill>
                  <a:srgbClr val="2E2E2E"/>
                </a:solidFill>
                <a:latin typeface="Montserrat Classic Bold"/>
              </a:rPr>
              <a:t>“</a:t>
            </a:r>
            <a:r>
              <a:rPr lang="en-US" sz="7524" spc="-255" dirty="0">
                <a:solidFill>
                  <a:schemeClr val="accent4">
                    <a:lumMod val="75000"/>
                  </a:schemeClr>
                </a:solidFill>
                <a:latin typeface="Montserrat Classic Bold"/>
              </a:rPr>
              <a:t>RAISING THE NEXT GENERATION OF NATION BUILDERS”</a:t>
            </a:r>
          </a:p>
          <a:p>
            <a:pPr>
              <a:lnSpc>
                <a:spcPts val="8804"/>
              </a:lnSpc>
            </a:pPr>
            <a:endParaRPr lang="en-US" sz="7524" spc="-255" dirty="0">
              <a:solidFill>
                <a:srgbClr val="2E2E2E"/>
              </a:solidFill>
              <a:latin typeface="Montserrat Classic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1949098"/>
            <a:ext cx="744855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506F78"/>
                </a:solidFill>
                <a:latin typeface="Canva Sans Bold"/>
              </a:rPr>
              <a:t> 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Canva Sans Bold"/>
              </a:rPr>
              <a:t>Expected Policy Impact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002610" y="1363088"/>
            <a:ext cx="5962874" cy="7752678"/>
          </a:xfrm>
          <a:custGeom>
            <a:avLst/>
            <a:gdLst/>
            <a:ahLst/>
            <a:cxnLst/>
            <a:rect l="l" t="t" r="r" b="b"/>
            <a:pathLst>
              <a:path w="5962874" h="7752678">
                <a:moveTo>
                  <a:pt x="0" y="0"/>
                </a:moveTo>
                <a:lnTo>
                  <a:pt x="5962874" y="0"/>
                </a:lnTo>
                <a:lnTo>
                  <a:pt x="5962874" y="7752678"/>
                </a:lnTo>
                <a:lnTo>
                  <a:pt x="0" y="7752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95D443-FF5B-6F4B-3A34-273A6413BE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9278" y="1233074"/>
            <a:ext cx="11929443" cy="782085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4EBFF65-796E-A03D-53D2-188AD0021B95}"/>
              </a:ext>
            </a:extLst>
          </p:cNvPr>
          <p:cNvSpPr/>
          <p:nvPr/>
        </p:nvSpPr>
        <p:spPr>
          <a:xfrm>
            <a:off x="6038490" y="2056268"/>
            <a:ext cx="8744310" cy="346823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AC689811-B2E1-9343-544B-2479DE4E0C76}"/>
              </a:ext>
            </a:extLst>
          </p:cNvPr>
          <p:cNvSpPr/>
          <p:nvPr/>
        </p:nvSpPr>
        <p:spPr>
          <a:xfrm>
            <a:off x="68490" y="1233074"/>
            <a:ext cx="5654411" cy="6629400"/>
          </a:xfrm>
          <a:custGeom>
            <a:avLst/>
            <a:gdLst/>
            <a:ahLst/>
            <a:cxnLst/>
            <a:rect l="l" t="t" r="r" b="b"/>
            <a:pathLst>
              <a:path w="2688241" h="3495138">
                <a:moveTo>
                  <a:pt x="0" y="0"/>
                </a:moveTo>
                <a:lnTo>
                  <a:pt x="2688241" y="0"/>
                </a:lnTo>
                <a:lnTo>
                  <a:pt x="2688241" y="3495137"/>
                </a:lnTo>
                <a:lnTo>
                  <a:pt x="0" y="34951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97916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80340" y="9258300"/>
            <a:ext cx="9727319" cy="3106962"/>
          </a:xfrm>
          <a:custGeom>
            <a:avLst/>
            <a:gdLst/>
            <a:ahLst/>
            <a:cxnLst/>
            <a:rect l="l" t="t" r="r" b="b"/>
            <a:pathLst>
              <a:path w="9727319" h="3106962">
                <a:moveTo>
                  <a:pt x="0" y="0"/>
                </a:moveTo>
                <a:lnTo>
                  <a:pt x="9727318" y="0"/>
                </a:lnTo>
                <a:lnTo>
                  <a:pt x="9727318" y="3106962"/>
                </a:lnTo>
                <a:lnTo>
                  <a:pt x="0" y="3106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25200" y="1028700"/>
            <a:ext cx="6782009" cy="8229600"/>
          </a:xfrm>
          <a:custGeom>
            <a:avLst/>
            <a:gdLst/>
            <a:ahLst/>
            <a:cxnLst/>
            <a:rect l="l" t="t" r="r" b="b"/>
            <a:pathLst>
              <a:path w="6329692" h="8229600">
                <a:moveTo>
                  <a:pt x="0" y="0"/>
                </a:moveTo>
                <a:lnTo>
                  <a:pt x="6329692" y="0"/>
                </a:lnTo>
                <a:lnTo>
                  <a:pt x="63296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70889" y="800100"/>
            <a:ext cx="9638813" cy="1526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26"/>
              </a:lnSpc>
            </a:pPr>
            <a:r>
              <a:rPr lang="en-US" sz="12047" dirty="0">
                <a:solidFill>
                  <a:srgbClr val="004AAD"/>
                </a:solidFill>
                <a:latin typeface="Montserrat Classic Bold"/>
              </a:rPr>
              <a:t>OVERVIEW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51516" y="2482083"/>
            <a:ext cx="9638813" cy="328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8"/>
              </a:lnSpc>
            </a:pPr>
            <a:r>
              <a:rPr lang="en-US" sz="9099" dirty="0">
                <a:solidFill>
                  <a:schemeClr val="accent1"/>
                </a:solidFill>
                <a:latin typeface="Montserrat Classic Bold"/>
              </a:rPr>
              <a:t>of</a:t>
            </a:r>
          </a:p>
          <a:p>
            <a:pPr algn="ctr">
              <a:lnSpc>
                <a:spcPts val="9008"/>
              </a:lnSpc>
            </a:pPr>
            <a:r>
              <a:rPr lang="en-US" sz="9099" dirty="0">
                <a:solidFill>
                  <a:schemeClr val="accent1"/>
                </a:solidFill>
                <a:latin typeface="Montserrat Classic Bold"/>
              </a:rPr>
              <a:t>HRDSP</a:t>
            </a:r>
          </a:p>
          <a:p>
            <a:pPr algn="ctr">
              <a:lnSpc>
                <a:spcPts val="9008"/>
              </a:lnSpc>
            </a:pPr>
            <a:r>
              <a:rPr lang="en-US" sz="4400" dirty="0">
                <a:latin typeface="Montserrat Classic Bold"/>
              </a:rPr>
              <a:t>30 year Plan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3432" y="7505700"/>
            <a:ext cx="7031367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200" spc="124" dirty="0" err="1">
                <a:latin typeface="Montserrat Classic"/>
              </a:rPr>
              <a:t>Ms</a:t>
            </a:r>
            <a:r>
              <a:rPr lang="en-US" sz="3200" spc="124" dirty="0">
                <a:latin typeface="Montserrat Classic"/>
              </a:rPr>
              <a:t> Ida Yuki</a:t>
            </a:r>
          </a:p>
          <a:p>
            <a:pPr>
              <a:lnSpc>
                <a:spcPts val="3499"/>
              </a:lnSpc>
            </a:pPr>
            <a:r>
              <a:rPr lang="en-US" sz="3200" spc="124" dirty="0">
                <a:latin typeface="Montserrat Classic"/>
              </a:rPr>
              <a:t>Executive Manager</a:t>
            </a:r>
          </a:p>
          <a:p>
            <a:pPr>
              <a:lnSpc>
                <a:spcPts val="3499"/>
              </a:lnSpc>
            </a:pPr>
            <a:r>
              <a:rPr lang="en-US" sz="3200" spc="124" dirty="0">
                <a:latin typeface="Montserrat Classic"/>
              </a:rPr>
              <a:t>Strategic Policy Development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25861">
            <a:off x="7050390" y="-2566866"/>
            <a:ext cx="13709384" cy="13709384"/>
          </a:xfrm>
          <a:custGeom>
            <a:avLst/>
            <a:gdLst/>
            <a:ahLst/>
            <a:cxnLst/>
            <a:rect l="l" t="t" r="r" b="b"/>
            <a:pathLst>
              <a:path w="13709384" h="13709384">
                <a:moveTo>
                  <a:pt x="0" y="0"/>
                </a:moveTo>
                <a:lnTo>
                  <a:pt x="13709384" y="0"/>
                </a:lnTo>
                <a:lnTo>
                  <a:pt x="13709384" y="13709384"/>
                </a:lnTo>
                <a:lnTo>
                  <a:pt x="0" y="13709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190625"/>
            <a:ext cx="7734300" cy="2169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dirty="0">
                <a:solidFill>
                  <a:srgbClr val="004AAD"/>
                </a:solidFill>
                <a:latin typeface="Montserrat Classic Bold"/>
              </a:rPr>
              <a:t>Presentation Outline</a:t>
            </a:r>
          </a:p>
        </p:txBody>
      </p:sp>
      <p:sp>
        <p:nvSpPr>
          <p:cNvPr id="4" name="Freeform 4"/>
          <p:cNvSpPr/>
          <p:nvPr/>
        </p:nvSpPr>
        <p:spPr>
          <a:xfrm rot="8532740" flipH="1">
            <a:off x="-2661517" y="7154571"/>
            <a:ext cx="6729406" cy="5469172"/>
          </a:xfrm>
          <a:custGeom>
            <a:avLst/>
            <a:gdLst/>
            <a:ahLst/>
            <a:cxnLst/>
            <a:rect l="l" t="t" r="r" b="b"/>
            <a:pathLst>
              <a:path w="6729406" h="5469172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869975" y="490870"/>
            <a:ext cx="2347737" cy="3052430"/>
          </a:xfrm>
          <a:custGeom>
            <a:avLst/>
            <a:gdLst/>
            <a:ahLst/>
            <a:cxnLst/>
            <a:rect l="l" t="t" r="r" b="b"/>
            <a:pathLst>
              <a:path w="2347737" h="3052430">
                <a:moveTo>
                  <a:pt x="0" y="0"/>
                </a:moveTo>
                <a:lnTo>
                  <a:pt x="2347737" y="0"/>
                </a:lnTo>
                <a:lnTo>
                  <a:pt x="2347737" y="3052430"/>
                </a:lnTo>
                <a:lnTo>
                  <a:pt x="0" y="30524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52258" y="3982882"/>
            <a:ext cx="4213755" cy="580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6604" lvl="1" indent="-388302">
              <a:lnSpc>
                <a:spcPts val="5035"/>
              </a:lnSpc>
              <a:buFont typeface="Arial"/>
              <a:buChar char="•"/>
            </a:pPr>
            <a:r>
              <a:rPr lang="en-US" sz="4000" spc="179" dirty="0">
                <a:solidFill>
                  <a:srgbClr val="2E2E2E"/>
                </a:solidFill>
                <a:latin typeface="Montserrat Classic"/>
              </a:rPr>
              <a:t>Overview</a:t>
            </a:r>
            <a:r>
              <a:rPr lang="en-US" sz="3597" spc="179" dirty="0">
                <a:solidFill>
                  <a:srgbClr val="2E2E2E"/>
                </a:solidFill>
                <a:latin typeface="Montserrat Classic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7734" y="5612167"/>
            <a:ext cx="5389666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4000" spc="183" dirty="0">
                <a:solidFill>
                  <a:srgbClr val="2E2E2E"/>
                </a:solidFill>
                <a:latin typeface="Montserrat Classic"/>
              </a:rPr>
              <a:t>Key Features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10164" y="5463989"/>
            <a:ext cx="10299608" cy="63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 spc="183" dirty="0">
                <a:solidFill>
                  <a:srgbClr val="2E2E2E"/>
                </a:solidFill>
                <a:latin typeface="Montserrat Classic"/>
              </a:rPr>
              <a:t>Implementation Flow Chart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10164" y="3844185"/>
            <a:ext cx="10122823" cy="127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 spc="183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Implementation Strategy (Roles and Responsibilities)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0164" y="2947403"/>
            <a:ext cx="6737061" cy="63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 spc="183" dirty="0">
                <a:solidFill>
                  <a:srgbClr val="2E2E2E"/>
                </a:solidFill>
                <a:latin typeface="Montserrat Classic"/>
              </a:rPr>
              <a:t>Thematic Areas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2258" y="4853805"/>
            <a:ext cx="3511712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4000" spc="183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Objective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2258" y="6315689"/>
            <a:ext cx="6737061" cy="560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1763" lvl="1" indent="-380882">
              <a:lnSpc>
                <a:spcPts val="4939"/>
              </a:lnSpc>
              <a:buFont typeface="Arial"/>
              <a:buChar char="•"/>
            </a:pPr>
            <a:r>
              <a:rPr lang="en-US" sz="3600" spc="176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Key Drivers Framework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010164" y="6293581"/>
            <a:ext cx="10299608" cy="581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 spc="183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Conclusion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10164" y="7191891"/>
            <a:ext cx="10299608" cy="63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 spc="183" dirty="0">
                <a:solidFill>
                  <a:srgbClr val="2E2E2E"/>
                </a:solidFill>
                <a:latin typeface="Montserrat Classic"/>
              </a:rPr>
              <a:t>Way Forward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4639" y="-100144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20312" r="-20312"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166304"/>
            <a:ext cx="11339643" cy="99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5400" spc="-306" dirty="0">
                <a:solidFill>
                  <a:schemeClr val="accent5">
                    <a:lumMod val="50000"/>
                  </a:schemeClr>
                </a:solidFill>
                <a:latin typeface="Montserrat Classic Bold"/>
              </a:rPr>
              <a:t>OVERVIEW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94218" y="1498340"/>
            <a:ext cx="8149067" cy="4340215"/>
            <a:chOff x="-179309" y="-1672150"/>
            <a:chExt cx="10865422" cy="5786953"/>
          </a:xfrm>
        </p:grpSpPr>
        <p:grpSp>
          <p:nvGrpSpPr>
            <p:cNvPr id="5" name="Group 5"/>
            <p:cNvGrpSpPr/>
            <p:nvPr/>
          </p:nvGrpSpPr>
          <p:grpSpPr>
            <a:xfrm>
              <a:off x="-179309" y="-1672150"/>
              <a:ext cx="4294107" cy="5786953"/>
              <a:chOff x="-35419" y="-330301"/>
              <a:chExt cx="848219" cy="114310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35419" y="-330301"/>
                <a:ext cx="210726" cy="329468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329468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329468"/>
                    </a:lnTo>
                    <a:lnTo>
                      <a:pt x="0" y="3294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140907" y="-1409733"/>
              <a:ext cx="9545206" cy="1130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HRDSP Is A 1st </a:t>
              </a:r>
              <a:r>
                <a:rPr lang="en-US" sz="2800" dirty="0" err="1">
                  <a:solidFill>
                    <a:srgbClr val="2E2E2E"/>
                  </a:solidFill>
                  <a:latin typeface="Montserrat Classic"/>
                </a:rPr>
                <a:t>Dpm</a:t>
              </a: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 30 Year Long Term Plan – For The Public Service Workforce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998532"/>
            <a:ext cx="3086099" cy="73847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9490854" y="1627574"/>
            <a:ext cx="8115300" cy="1303947"/>
            <a:chOff x="0" y="-47625"/>
            <a:chExt cx="10820400" cy="1738596"/>
          </a:xfrm>
        </p:grpSpPr>
        <p:sp>
          <p:nvSpPr>
            <p:cNvPr id="15" name="TextBox 15"/>
            <p:cNvSpPr txBox="1"/>
            <p:nvPr/>
          </p:nvSpPr>
          <p:spPr>
            <a:xfrm>
              <a:off x="1275193" y="-47625"/>
              <a:ext cx="9545207" cy="1738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Theme Or Mission Of The Plan - Aims At “Raising The Next Generation Of Nation Builders” 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0" y="0"/>
              <a:ext cx="1066800" cy="1667933"/>
              <a:chOff x="0" y="0"/>
              <a:chExt cx="210726" cy="329468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10726" cy="329468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329468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329468"/>
                    </a:lnTo>
                    <a:lnTo>
                      <a:pt x="0" y="3294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9490854" y="3293535"/>
            <a:ext cx="6817823" cy="898157"/>
            <a:chOff x="0" y="-113809"/>
            <a:chExt cx="9090431" cy="1197542"/>
          </a:xfrm>
        </p:grpSpPr>
        <p:sp>
          <p:nvSpPr>
            <p:cNvPr id="20" name="TextBox 20"/>
            <p:cNvSpPr txBox="1"/>
            <p:nvPr/>
          </p:nvSpPr>
          <p:spPr>
            <a:xfrm>
              <a:off x="1430772" y="-113809"/>
              <a:ext cx="7659659" cy="1131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Launched In April 2021 By Pm </a:t>
              </a:r>
              <a:r>
                <a:rPr lang="en-US" sz="2800" dirty="0" err="1">
                  <a:solidFill>
                    <a:srgbClr val="2E2E2E"/>
                  </a:solidFill>
                  <a:latin typeface="Montserrat Classic"/>
                </a:rPr>
                <a:t>Marape</a:t>
              </a: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 – Host Ps Minister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1066800" cy="1083733"/>
              <a:chOff x="0" y="0"/>
              <a:chExt cx="210726" cy="21407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10726" cy="214071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214071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214071"/>
                    </a:lnTo>
                    <a:lnTo>
                      <a:pt x="0" y="21407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9" name="Group 29"/>
          <p:cNvGrpSpPr/>
          <p:nvPr/>
        </p:nvGrpSpPr>
        <p:grpSpPr>
          <a:xfrm>
            <a:off x="9556010" y="4573336"/>
            <a:ext cx="6844601" cy="2612160"/>
            <a:chOff x="-68420" y="-806158"/>
            <a:chExt cx="9126134" cy="4920960"/>
          </a:xfrm>
        </p:grpSpPr>
        <p:sp>
          <p:nvSpPr>
            <p:cNvPr id="30" name="TextBox 30"/>
            <p:cNvSpPr txBox="1"/>
            <p:nvPr/>
          </p:nvSpPr>
          <p:spPr>
            <a:xfrm>
              <a:off x="1398055" y="-806158"/>
              <a:ext cx="7659659" cy="32880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HRDSP will be guided by values and principles of Honesty; Integrity; Accountability; Respect; Wisdom; Responsibility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-68420" y="-665836"/>
              <a:ext cx="4183218" cy="4780638"/>
              <a:chOff x="-13515" y="-131523"/>
              <a:chExt cx="826315" cy="944323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-13515" y="-131523"/>
                <a:ext cx="210726" cy="560263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560263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560263"/>
                    </a:lnTo>
                    <a:lnTo>
                      <a:pt x="0" y="560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927985" y="3266299"/>
            <a:ext cx="8115300" cy="2650469"/>
            <a:chOff x="0" y="-47625"/>
            <a:chExt cx="10820400" cy="3856459"/>
          </a:xfrm>
        </p:grpSpPr>
        <p:sp>
          <p:nvSpPr>
            <p:cNvPr id="35" name="TextBox 35"/>
            <p:cNvSpPr txBox="1"/>
            <p:nvPr/>
          </p:nvSpPr>
          <p:spPr>
            <a:xfrm>
              <a:off x="1275193" y="-47625"/>
              <a:ext cx="9545207" cy="3856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2E2E2E"/>
                  </a:solidFill>
                  <a:latin typeface="Montserrat Classic"/>
                </a:rPr>
                <a:t>SUMMARY </a:t>
              </a: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Of Background Issues – A Platform Used In Identifying Corrective Measures listed As “Thematic Areas” , Recommended Strategies And Key Performance Indicators. </a:t>
              </a:r>
            </a:p>
            <a:p>
              <a:pPr>
                <a:lnSpc>
                  <a:spcPts val="3499"/>
                </a:lnSpc>
                <a:spcBef>
                  <a:spcPct val="0"/>
                </a:spcBef>
              </a:pPr>
              <a:endParaRPr lang="en-US" sz="2800" dirty="0">
                <a:solidFill>
                  <a:srgbClr val="2E2E2E"/>
                </a:solidFill>
                <a:latin typeface="Montserrat Classic"/>
              </a:endParaRPr>
            </a:p>
          </p:txBody>
        </p:sp>
        <p:grpSp>
          <p:nvGrpSpPr>
            <p:cNvPr id="36" name="Group 36"/>
            <p:cNvGrpSpPr/>
            <p:nvPr/>
          </p:nvGrpSpPr>
          <p:grpSpPr>
            <a:xfrm>
              <a:off x="0" y="0"/>
              <a:ext cx="1066800" cy="3420533"/>
              <a:chOff x="0" y="0"/>
              <a:chExt cx="210726" cy="675661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10726" cy="675661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675661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675661"/>
                    </a:lnTo>
                    <a:lnTo>
                      <a:pt x="0" y="67566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9" name="Freeform 39"/>
          <p:cNvSpPr/>
          <p:nvPr/>
        </p:nvSpPr>
        <p:spPr>
          <a:xfrm>
            <a:off x="15715838" y="7751131"/>
            <a:ext cx="1684368" cy="2300136"/>
          </a:xfrm>
          <a:custGeom>
            <a:avLst/>
            <a:gdLst/>
            <a:ahLst/>
            <a:cxnLst/>
            <a:rect l="l" t="t" r="r" b="b"/>
            <a:pathLst>
              <a:path w="1684368" h="2189944">
                <a:moveTo>
                  <a:pt x="0" y="0"/>
                </a:moveTo>
                <a:lnTo>
                  <a:pt x="1684368" y="0"/>
                </a:lnTo>
                <a:lnTo>
                  <a:pt x="1684368" y="2189944"/>
                </a:lnTo>
                <a:lnTo>
                  <a:pt x="0" y="21899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3ADDA32A-BDCC-7568-84F5-1EB5D784B16E}"/>
              </a:ext>
            </a:extLst>
          </p:cNvPr>
          <p:cNvGrpSpPr/>
          <p:nvPr/>
        </p:nvGrpSpPr>
        <p:grpSpPr>
          <a:xfrm>
            <a:off x="927985" y="6407414"/>
            <a:ext cx="7443097" cy="2201628"/>
            <a:chOff x="0" y="-47625"/>
            <a:chExt cx="9924128" cy="10414114"/>
          </a:xfrm>
        </p:grpSpPr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id="{E3B22979-6340-15F3-FF5B-ABBCE5D177E8}"/>
                </a:ext>
              </a:extLst>
            </p:cNvPr>
            <p:cNvSpPr txBox="1"/>
            <p:nvPr/>
          </p:nvSpPr>
          <p:spPr>
            <a:xfrm>
              <a:off x="1213747" y="-47625"/>
              <a:ext cx="8710381" cy="104141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The GOAL – To Have an Efficient, Ethical and Value Oriented Public Servants focused on providing services to the people of Papua New Guinea. </a:t>
              </a:r>
            </a:p>
          </p:txBody>
        </p:sp>
        <p:grpSp>
          <p:nvGrpSpPr>
            <p:cNvPr id="11" name="Group 26">
              <a:extLst>
                <a:ext uri="{FF2B5EF4-FFF2-40B4-BE49-F238E27FC236}">
                  <a16:creationId xmlns:a16="http://schemas.microsoft.com/office/drawing/2014/main" id="{F3944382-0773-1F39-33B3-770A140A0EB4}"/>
                </a:ext>
              </a:extLst>
            </p:cNvPr>
            <p:cNvGrpSpPr/>
            <p:nvPr/>
          </p:nvGrpSpPr>
          <p:grpSpPr>
            <a:xfrm>
              <a:off x="0" y="0"/>
              <a:ext cx="1066800" cy="2836333"/>
              <a:chOff x="0" y="0"/>
              <a:chExt cx="210726" cy="560263"/>
            </a:xfrm>
          </p:grpSpPr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E4346317-7BF7-79B5-8655-F3809A9C86F8}"/>
                  </a:ext>
                </a:extLst>
              </p:cNvPr>
              <p:cNvSpPr/>
              <p:nvPr/>
            </p:nvSpPr>
            <p:spPr>
              <a:xfrm>
                <a:off x="0" y="0"/>
                <a:ext cx="210726" cy="560263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560263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560263"/>
                    </a:lnTo>
                    <a:lnTo>
                      <a:pt x="0" y="560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id="40" name="TextBox 28">
                <a:extLst>
                  <a:ext uri="{FF2B5EF4-FFF2-40B4-BE49-F238E27FC236}">
                    <a16:creationId xmlns:a16="http://schemas.microsoft.com/office/drawing/2014/main" id="{6E91E3A5-1CE6-EBAF-4813-9B1D4183D4D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3136D24C-0DC8-F0F6-330E-530D579E7D07}"/>
              </a:ext>
            </a:extLst>
          </p:cNvPr>
          <p:cNvGrpSpPr/>
          <p:nvPr/>
        </p:nvGrpSpPr>
        <p:grpSpPr>
          <a:xfrm>
            <a:off x="9585797" y="5100865"/>
            <a:ext cx="6946203" cy="3340813"/>
            <a:chOff x="-137335" y="-200267"/>
            <a:chExt cx="9261603" cy="6293643"/>
          </a:xfrm>
        </p:grpSpPr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F453DB2D-ADF9-2D52-A3E2-F692C27406D1}"/>
                </a:ext>
              </a:extLst>
            </p:cNvPr>
            <p:cNvSpPr txBox="1"/>
            <p:nvPr/>
          </p:nvSpPr>
          <p:spPr>
            <a:xfrm>
              <a:off x="1464609" y="3204292"/>
              <a:ext cx="7659659" cy="2456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2E2E2E"/>
                  </a:solidFill>
                  <a:latin typeface="Montserrat Classic"/>
                </a:rPr>
                <a:t>The 30 Year Plan Strategies Have An Implementation Schedule </a:t>
              </a:r>
            </a:p>
          </p:txBody>
        </p:sp>
        <p:grpSp>
          <p:nvGrpSpPr>
            <p:cNvPr id="43" name="Group 31">
              <a:extLst>
                <a:ext uri="{FF2B5EF4-FFF2-40B4-BE49-F238E27FC236}">
                  <a16:creationId xmlns:a16="http://schemas.microsoft.com/office/drawing/2014/main" id="{808497B2-7C6C-46CC-266D-FD372EC168B1}"/>
                </a:ext>
              </a:extLst>
            </p:cNvPr>
            <p:cNvGrpSpPr/>
            <p:nvPr/>
          </p:nvGrpSpPr>
          <p:grpSpPr>
            <a:xfrm>
              <a:off x="-137335" y="-200267"/>
              <a:ext cx="4261312" cy="6293643"/>
              <a:chOff x="-27128" y="-39559"/>
              <a:chExt cx="841741" cy="1243188"/>
            </a:xfrm>
          </p:grpSpPr>
          <p:sp>
            <p:nvSpPr>
              <p:cNvPr id="44" name="Freeform 32">
                <a:extLst>
                  <a:ext uri="{FF2B5EF4-FFF2-40B4-BE49-F238E27FC236}">
                    <a16:creationId xmlns:a16="http://schemas.microsoft.com/office/drawing/2014/main" id="{8D214768-B127-2369-E931-890E814100E1}"/>
                  </a:ext>
                </a:extLst>
              </p:cNvPr>
              <p:cNvSpPr/>
              <p:nvPr/>
            </p:nvSpPr>
            <p:spPr>
              <a:xfrm>
                <a:off x="-27128" y="643366"/>
                <a:ext cx="210726" cy="560263"/>
              </a:xfrm>
              <a:custGeom>
                <a:avLst/>
                <a:gdLst/>
                <a:ahLst/>
                <a:cxnLst/>
                <a:rect l="l" t="t" r="r" b="b"/>
                <a:pathLst>
                  <a:path w="210726" h="560263">
                    <a:moveTo>
                      <a:pt x="0" y="0"/>
                    </a:moveTo>
                    <a:lnTo>
                      <a:pt x="210726" y="0"/>
                    </a:lnTo>
                    <a:lnTo>
                      <a:pt x="210726" y="560263"/>
                    </a:lnTo>
                    <a:lnTo>
                      <a:pt x="0" y="56026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DE0E6">
                      <a:alpha val="100000"/>
                    </a:srgbClr>
                  </a:gs>
                  <a:gs pos="100000">
                    <a:srgbClr val="004AA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AU" dirty="0"/>
              </a:p>
            </p:txBody>
          </p:sp>
          <p:sp>
            <p:nvSpPr>
              <p:cNvPr id="45" name="TextBox 33">
                <a:extLst>
                  <a:ext uri="{FF2B5EF4-FFF2-40B4-BE49-F238E27FC236}">
                    <a16:creationId xmlns:a16="http://schemas.microsoft.com/office/drawing/2014/main" id="{ADF797D1-2AD8-9152-C8E7-C44D84C3D4D6}"/>
                  </a:ext>
                </a:extLst>
              </p:cNvPr>
              <p:cNvSpPr txBox="1"/>
              <p:nvPr/>
            </p:nvSpPr>
            <p:spPr>
              <a:xfrm>
                <a:off x="1813" y="-39559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4" name="Freeform 32">
            <a:extLst>
              <a:ext uri="{FF2B5EF4-FFF2-40B4-BE49-F238E27FC236}">
                <a16:creationId xmlns:a16="http://schemas.microsoft.com/office/drawing/2014/main" id="{73C8612B-BAEB-617E-F409-D1203285C8E3}"/>
              </a:ext>
            </a:extLst>
          </p:cNvPr>
          <p:cNvSpPr/>
          <p:nvPr/>
        </p:nvSpPr>
        <p:spPr>
          <a:xfrm>
            <a:off x="931654" y="6834302"/>
            <a:ext cx="800100" cy="1774740"/>
          </a:xfrm>
          <a:custGeom>
            <a:avLst/>
            <a:gdLst/>
            <a:ahLst/>
            <a:cxnLst/>
            <a:rect l="l" t="t" r="r" b="b"/>
            <a:pathLst>
              <a:path w="210726" h="560263">
                <a:moveTo>
                  <a:pt x="0" y="0"/>
                </a:moveTo>
                <a:lnTo>
                  <a:pt x="210726" y="0"/>
                </a:lnTo>
                <a:lnTo>
                  <a:pt x="210726" y="560263"/>
                </a:lnTo>
                <a:lnTo>
                  <a:pt x="0" y="560263"/>
                </a:lnTo>
                <a:close/>
              </a:path>
            </a:pathLst>
          </a:custGeom>
          <a:gradFill rotWithShape="1">
            <a:gsLst>
              <a:gs pos="0">
                <a:srgbClr val="5DE0E6">
                  <a:alpha val="100000"/>
                </a:srgbClr>
              </a:gs>
              <a:gs pos="100000">
                <a:srgbClr val="004AAD">
                  <a:alpha val="100000"/>
                </a:srgbClr>
              </a:gs>
            </a:gsLst>
            <a:lin ang="0"/>
          </a:gradFill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51407" y="190500"/>
            <a:ext cx="7010111" cy="99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5400" dirty="0">
                <a:solidFill>
                  <a:srgbClr val="004AAD"/>
                </a:solidFill>
                <a:latin typeface="Montserrat Classic Bold"/>
              </a:rPr>
              <a:t>OVERVIEW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8815" y="1485900"/>
            <a:ext cx="8355296" cy="8221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E2E2E"/>
                </a:solidFill>
                <a:latin typeface="Montserrat Classic"/>
              </a:rPr>
              <a:t>HRDSP Is A 1st </a:t>
            </a:r>
            <a:r>
              <a:rPr lang="en-US" sz="2800" b="1" dirty="0" err="1">
                <a:solidFill>
                  <a:srgbClr val="2E2E2E"/>
                </a:solidFill>
                <a:latin typeface="Montserrat Classic"/>
              </a:rPr>
              <a:t>Dpm</a:t>
            </a:r>
            <a:r>
              <a:rPr lang="en-US" sz="2800" b="1" dirty="0">
                <a:solidFill>
                  <a:srgbClr val="2E2E2E"/>
                </a:solidFill>
                <a:latin typeface="Montserrat Classic"/>
              </a:rPr>
              <a:t> 30 Year Long Term Plan – For The Public Service Workforce</a:t>
            </a:r>
          </a:p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SUMMARY Of Background Issues – A Platform Used In Identifying Corrective Measures listed As “Thematic Areas” , Recommended Strategies And Key Performance Indicators.</a:t>
            </a:r>
          </a:p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2E2E2E"/>
                </a:solidFill>
                <a:latin typeface="Montserrat Classic"/>
              </a:rPr>
              <a:t>The GOAL – To Have an Efficient, Ethical and Value Oriented Public Servants focused on providing services to the people of Papua New Guinea. </a:t>
            </a:r>
            <a:endParaRPr lang="en-US" sz="3600" b="1" dirty="0">
              <a:solidFill>
                <a:srgbClr val="2E2E2E"/>
              </a:solidFill>
              <a:latin typeface="Montserrat Classic"/>
            </a:endParaRPr>
          </a:p>
          <a:p>
            <a:pPr>
              <a:lnSpc>
                <a:spcPts val="5439"/>
              </a:lnSpc>
            </a:pPr>
            <a:endParaRPr lang="en-US" sz="3399" dirty="0">
              <a:solidFill>
                <a:srgbClr val="2E2E2E"/>
              </a:solidFill>
              <a:latin typeface="Montserrat Classic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C370DBD4-681A-A0B6-BD86-0B5AD8EBFE32}"/>
              </a:ext>
            </a:extLst>
          </p:cNvPr>
          <p:cNvSpPr txBox="1"/>
          <p:nvPr/>
        </p:nvSpPr>
        <p:spPr>
          <a:xfrm>
            <a:off x="9144000" y="1050249"/>
            <a:ext cx="8763000" cy="11129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Theme Or Mission Of The Plan - Aims At “Raising The Next Generation Of Nation Builders” </a:t>
            </a:r>
          </a:p>
          <a:p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E2E2E"/>
                </a:solidFill>
                <a:latin typeface="Montserrat Classic"/>
              </a:rPr>
              <a:t>Launched In April 2021 By Pm </a:t>
            </a:r>
            <a:r>
              <a:rPr lang="en-US" sz="2800" dirty="0" err="1">
                <a:solidFill>
                  <a:srgbClr val="2E2E2E"/>
                </a:solidFill>
                <a:latin typeface="Montserrat Classic"/>
              </a:rPr>
              <a:t>Marape</a:t>
            </a:r>
            <a:r>
              <a:rPr lang="en-US" sz="2800" dirty="0">
                <a:solidFill>
                  <a:srgbClr val="2E2E2E"/>
                </a:solidFill>
                <a:latin typeface="Montserrat Classic"/>
              </a:rPr>
              <a:t> – Host Ps Minister.</a:t>
            </a:r>
          </a:p>
          <a:p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Montserrat Classic"/>
              </a:rPr>
              <a:t>HRDSP will be guided by values and principles of Honesty; Integrity; Accountability; Respect; Wisdom; Responsibility.</a:t>
            </a:r>
          </a:p>
          <a:p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2E2E2E"/>
                </a:solidFill>
                <a:latin typeface="Montserrat Classic"/>
              </a:rPr>
              <a:t>The 30 Year Plan Strategies has An Implementation Schedule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2E2E2E"/>
              </a:solidFill>
              <a:latin typeface="Montserrat Classic"/>
            </a:endParaRPr>
          </a:p>
          <a:p>
            <a:pPr>
              <a:lnSpc>
                <a:spcPts val="5439"/>
              </a:lnSpc>
            </a:pPr>
            <a:endParaRPr lang="en-US" sz="36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2E2E2E"/>
              </a:solidFill>
              <a:latin typeface="Montserrat Classic"/>
            </a:endParaRPr>
          </a:p>
          <a:p>
            <a:pPr marL="571500" indent="-571500">
              <a:lnSpc>
                <a:spcPts val="5439"/>
              </a:lnSpc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2E2E2E"/>
              </a:solidFill>
              <a:latin typeface="Montserrat Classic"/>
            </a:endParaRPr>
          </a:p>
          <a:p>
            <a:pPr>
              <a:lnSpc>
                <a:spcPts val="5439"/>
              </a:lnSpc>
            </a:pPr>
            <a:endParaRPr lang="en-US" sz="3399" dirty="0">
              <a:solidFill>
                <a:srgbClr val="2E2E2E"/>
              </a:solidFill>
              <a:latin typeface="Montserrat Classic"/>
            </a:endParaRPr>
          </a:p>
        </p:txBody>
      </p:sp>
      <p:sp>
        <p:nvSpPr>
          <p:cNvPr id="15" name="Freeform 39">
            <a:extLst>
              <a:ext uri="{FF2B5EF4-FFF2-40B4-BE49-F238E27FC236}">
                <a16:creationId xmlns:a16="http://schemas.microsoft.com/office/drawing/2014/main" id="{20F763F9-4574-604F-7D7D-F65FDD28987E}"/>
              </a:ext>
            </a:extLst>
          </p:cNvPr>
          <p:cNvSpPr/>
          <p:nvPr/>
        </p:nvSpPr>
        <p:spPr>
          <a:xfrm>
            <a:off x="13864389" y="7200900"/>
            <a:ext cx="4419600" cy="2909736"/>
          </a:xfrm>
          <a:custGeom>
            <a:avLst/>
            <a:gdLst/>
            <a:ahLst/>
            <a:cxnLst/>
            <a:rect l="l" t="t" r="r" b="b"/>
            <a:pathLst>
              <a:path w="1684368" h="2189944">
                <a:moveTo>
                  <a:pt x="0" y="0"/>
                </a:moveTo>
                <a:lnTo>
                  <a:pt x="1684368" y="0"/>
                </a:lnTo>
                <a:lnTo>
                  <a:pt x="1684368" y="2189944"/>
                </a:lnTo>
                <a:lnTo>
                  <a:pt x="0" y="218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872061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085749">
            <a:off x="-5907828" y="-3556524"/>
            <a:ext cx="14345355" cy="14345355"/>
          </a:xfrm>
          <a:custGeom>
            <a:avLst/>
            <a:gdLst/>
            <a:ahLst/>
            <a:cxnLst/>
            <a:rect l="l" t="t" r="r" b="b"/>
            <a:pathLst>
              <a:path w="14345355" h="14345355">
                <a:moveTo>
                  <a:pt x="0" y="0"/>
                </a:moveTo>
                <a:lnTo>
                  <a:pt x="14345355" y="0"/>
                </a:lnTo>
                <a:lnTo>
                  <a:pt x="14345355" y="14345355"/>
                </a:lnTo>
                <a:lnTo>
                  <a:pt x="0" y="14345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3572" y="218223"/>
            <a:ext cx="7678114" cy="2154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dirty="0">
                <a:solidFill>
                  <a:srgbClr val="004AAD"/>
                </a:solidFill>
                <a:latin typeface="Montserrat Classic Bold"/>
              </a:rPr>
              <a:t>WHY HRDSP? </a:t>
            </a:r>
            <a:r>
              <a:rPr lang="en-US" sz="6000" dirty="0">
                <a:solidFill>
                  <a:schemeClr val="tx2">
                    <a:lumMod val="75000"/>
                  </a:schemeClr>
                </a:solidFill>
                <a:latin typeface="Montserrat Classic Bold"/>
              </a:rPr>
              <a:t>OBJECTIVES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70562" y="3799175"/>
            <a:ext cx="7010111" cy="3373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39"/>
              </a:lnSpc>
            </a:pPr>
            <a:r>
              <a:rPr lang="en-US" sz="3600" dirty="0">
                <a:solidFill>
                  <a:srgbClr val="2E2E2E"/>
                </a:solidFill>
                <a:latin typeface="Montserrat Classic"/>
              </a:rPr>
              <a:t>Drive future public service workforce planning strategies from</a:t>
            </a:r>
            <a:r>
              <a:rPr lang="en-US" sz="3600" b="1" dirty="0">
                <a:solidFill>
                  <a:srgbClr val="2E2E2E"/>
                </a:solidFill>
                <a:latin typeface="Montserrat Classic"/>
              </a:rPr>
              <a:t>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Montserrat Classic"/>
              </a:rPr>
              <a:t>ENTRY</a:t>
            </a:r>
            <a:r>
              <a:rPr lang="en-US" sz="3600" b="1" dirty="0">
                <a:solidFill>
                  <a:srgbClr val="2E2E2E"/>
                </a:solidFill>
                <a:latin typeface="Montserrat Classic"/>
              </a:rPr>
              <a:t> </a:t>
            </a:r>
            <a:r>
              <a:rPr lang="en-US" sz="3600" dirty="0">
                <a:solidFill>
                  <a:srgbClr val="2E2E2E"/>
                </a:solidFill>
                <a:latin typeface="Montserrat Classic"/>
              </a:rPr>
              <a:t>through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Montserrat Classic"/>
              </a:rPr>
              <a:t>CAREER PROGRESSION</a:t>
            </a:r>
            <a:r>
              <a:rPr lang="en-US" sz="3600" dirty="0">
                <a:solidFill>
                  <a:srgbClr val="C00000"/>
                </a:solidFill>
                <a:latin typeface="Montserrat Classic"/>
              </a:rPr>
              <a:t> </a:t>
            </a:r>
            <a:r>
              <a:rPr lang="en-US" sz="3600" dirty="0">
                <a:solidFill>
                  <a:srgbClr val="2E2E2E"/>
                </a:solidFill>
                <a:latin typeface="Montserrat Classic"/>
              </a:rPr>
              <a:t>into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Montserrat Classic"/>
              </a:rPr>
              <a:t>EXIT</a:t>
            </a:r>
            <a:r>
              <a:rPr lang="en-US" sz="3600" dirty="0">
                <a:solidFill>
                  <a:srgbClr val="2E2E2E"/>
                </a:solidFill>
                <a:latin typeface="Montserrat Classic"/>
              </a:rPr>
              <a:t>, </a:t>
            </a:r>
          </a:p>
          <a:p>
            <a:pPr>
              <a:lnSpc>
                <a:spcPts val="5439"/>
              </a:lnSpc>
            </a:pPr>
            <a:r>
              <a:rPr lang="en-US" sz="3399" dirty="0">
                <a:solidFill>
                  <a:srgbClr val="2E2E2E"/>
                </a:solidFill>
                <a:latin typeface="Montserrat Classic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41686" y="609461"/>
            <a:ext cx="6086099" cy="53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b="1" dirty="0">
                <a:latin typeface="Montserrat Classic"/>
              </a:rPr>
              <a:t>Drive public sector reforms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841686" y="1425369"/>
            <a:ext cx="9608114" cy="536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b="1" dirty="0">
                <a:solidFill>
                  <a:srgbClr val="002060"/>
                </a:solidFill>
                <a:latin typeface="Montserrat Classic"/>
              </a:rPr>
              <a:t>Address salary bill - Size of PS workforce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41686" y="2367165"/>
            <a:ext cx="8610599" cy="536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b="1" dirty="0">
                <a:latin typeface="Montserrat Classic"/>
              </a:rPr>
              <a:t>Strengthen Regulatory functions of DPM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41686" y="3168514"/>
            <a:ext cx="7471436" cy="536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Montserrat Classic"/>
              </a:rPr>
              <a:t>Build new cadre of public servants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29654" y="4039244"/>
            <a:ext cx="6171350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2E2E2E"/>
                </a:solidFill>
                <a:latin typeface="Montserrat Classic"/>
              </a:rPr>
              <a:t>Observant of Code of Ethics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11216" y="4995843"/>
            <a:ext cx="8610599" cy="119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Montserrat Classic"/>
              </a:rPr>
              <a:t>Redistribution of PS Workforce model of 10-20-70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41686" y="6363796"/>
            <a:ext cx="6483939" cy="1151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2E2E2E"/>
                </a:solidFill>
                <a:latin typeface="Montserrat Classic"/>
              </a:rPr>
              <a:t>Terms and Conditions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latin typeface="Montserrat Classic"/>
              </a:rPr>
              <a:t>Digitalize PS Workforce data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1C0759C1-7C7C-C2E9-36F3-ABC9B7454496}"/>
              </a:ext>
            </a:extLst>
          </p:cNvPr>
          <p:cNvSpPr txBox="1"/>
          <p:nvPr/>
        </p:nvSpPr>
        <p:spPr>
          <a:xfrm>
            <a:off x="7829654" y="7829826"/>
            <a:ext cx="8044301" cy="1151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2E2E2E"/>
                </a:solidFill>
                <a:latin typeface="Montserrat Classic"/>
              </a:rPr>
              <a:t>Refine Future Public Service workforce Planning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664043">
            <a:off x="-3802086" y="-1026787"/>
            <a:ext cx="11511802" cy="11511802"/>
          </a:xfrm>
          <a:custGeom>
            <a:avLst/>
            <a:gdLst/>
            <a:ahLst/>
            <a:cxnLst/>
            <a:rect l="l" t="t" r="r" b="b"/>
            <a:pathLst>
              <a:path w="11511802" h="11511802">
                <a:moveTo>
                  <a:pt x="0" y="0"/>
                </a:moveTo>
                <a:lnTo>
                  <a:pt x="11511802" y="0"/>
                </a:lnTo>
                <a:lnTo>
                  <a:pt x="11511802" y="11511802"/>
                </a:lnTo>
                <a:lnTo>
                  <a:pt x="0" y="1151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284008">
            <a:off x="12761683" y="7147182"/>
            <a:ext cx="4789367" cy="7690070"/>
          </a:xfrm>
          <a:custGeom>
            <a:avLst/>
            <a:gdLst/>
            <a:ahLst/>
            <a:cxnLst/>
            <a:rect l="l" t="t" r="r" b="b"/>
            <a:pathLst>
              <a:path w="4789367" h="7690070">
                <a:moveTo>
                  <a:pt x="0" y="0"/>
                </a:moveTo>
                <a:lnTo>
                  <a:pt x="4789367" y="0"/>
                </a:lnTo>
                <a:lnTo>
                  <a:pt x="4789367" y="7690070"/>
                </a:lnTo>
                <a:lnTo>
                  <a:pt x="0" y="769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1190625"/>
            <a:ext cx="13802488" cy="1014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6000" dirty="0">
                <a:solidFill>
                  <a:srgbClr val="004AAD"/>
                </a:solidFill>
                <a:latin typeface="Montserrat Classic Bold"/>
              </a:rPr>
              <a:t>KEY FEATURES - HRDSP</a:t>
            </a:r>
          </a:p>
        </p:txBody>
      </p:sp>
      <p:sp>
        <p:nvSpPr>
          <p:cNvPr id="5" name="Freeform 5"/>
          <p:cNvSpPr/>
          <p:nvPr/>
        </p:nvSpPr>
        <p:spPr>
          <a:xfrm rot="1505868">
            <a:off x="9245019" y="-4340343"/>
            <a:ext cx="12580534" cy="8680686"/>
          </a:xfrm>
          <a:custGeom>
            <a:avLst/>
            <a:gdLst/>
            <a:ahLst/>
            <a:cxnLst/>
            <a:rect l="l" t="t" r="r" b="b"/>
            <a:pathLst>
              <a:path w="12580534" h="8680686">
                <a:moveTo>
                  <a:pt x="0" y="0"/>
                </a:moveTo>
                <a:lnTo>
                  <a:pt x="12580534" y="0"/>
                </a:lnTo>
                <a:lnTo>
                  <a:pt x="12580534" y="8680686"/>
                </a:lnTo>
                <a:lnTo>
                  <a:pt x="0" y="86806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43000" y="2853973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Background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3000" y="3701701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Thematic Area – priority focus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4527847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Strategies – to apply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2999" y="5316870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Key Performance Indicators -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42998" y="6079003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Timelines – priority guide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14924" y="6878098"/>
            <a:ext cx="12025741" cy="847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39" lvl="1" indent="-485769">
              <a:lnSpc>
                <a:spcPts val="7199"/>
              </a:lnSpc>
              <a:buFont typeface="Arial"/>
              <a:buChar char="•"/>
            </a:pPr>
            <a:r>
              <a:rPr lang="en-US" sz="4499" dirty="0">
                <a:solidFill>
                  <a:srgbClr val="2E2E2E"/>
                </a:solidFill>
                <a:latin typeface="Montserrat Classic"/>
              </a:rPr>
              <a:t>Roles &amp; Responsibilities – your part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054441" y="2580749"/>
            <a:ext cx="4560073" cy="5928816"/>
          </a:xfrm>
          <a:custGeom>
            <a:avLst/>
            <a:gdLst/>
            <a:ahLst/>
            <a:cxnLst/>
            <a:rect l="l" t="t" r="r" b="b"/>
            <a:pathLst>
              <a:path w="4560073" h="5928816">
                <a:moveTo>
                  <a:pt x="0" y="0"/>
                </a:moveTo>
                <a:lnTo>
                  <a:pt x="4560074" y="0"/>
                </a:lnTo>
                <a:lnTo>
                  <a:pt x="4560074" y="5928816"/>
                </a:lnTo>
                <a:lnTo>
                  <a:pt x="0" y="59288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81200" y="1556372"/>
            <a:ext cx="15849600" cy="73152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2684841" y="1149866"/>
            <a:ext cx="13409248" cy="6610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  	               </a:t>
            </a: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	                </a:t>
            </a:r>
            <a:r>
              <a:rPr lang="en-AU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</a:t>
            </a:r>
            <a:r>
              <a:rPr lang="en-AU" sz="3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                                 </a:t>
            </a:r>
            <a:r>
              <a:rPr lang="en-AU" sz="3000" b="1" dirty="0">
                <a:highlight>
                  <a:srgbClr val="CAE0FE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AU" sz="3000" b="1" dirty="0">
                <a:solidFill>
                  <a:srgbClr val="002060"/>
                </a:solidFill>
                <a:highlight>
                  <a:srgbClr val="CAE0FE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endParaRPr lang="en-US" sz="3000" dirty="0">
              <a:solidFill>
                <a:srgbClr val="002060"/>
              </a:solidFill>
              <a:highlight>
                <a:srgbClr val="CAE0FE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88" y="1897249"/>
            <a:ext cx="13409248" cy="815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Constitution</a:t>
            </a:r>
            <a:endParaRPr lang="en-US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6730" y="3629842"/>
            <a:ext cx="2617571" cy="2136939"/>
          </a:xfrm>
          <a:prstGeom prst="rect">
            <a:avLst/>
          </a:prstGeom>
          <a:solidFill>
            <a:srgbClr val="EAF2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A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ustainable </a:t>
            </a: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A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evelopment </a:t>
            </a: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A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oals</a:t>
            </a:r>
            <a:endParaRPr lang="en-US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1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Conventions Treaties etc...</a:t>
            </a:r>
            <a:endParaRPr lang="en-US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60965" y="6400814"/>
            <a:ext cx="2310668" cy="1868657"/>
          </a:xfrm>
          <a:prstGeom prst="rect">
            <a:avLst/>
          </a:prstGeom>
          <a:solidFill>
            <a:srgbClr val="EAF2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sz="27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AU" sz="27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7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MTDP </a:t>
            </a:r>
            <a:r>
              <a:rPr lang="en-AU" sz="27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iii&amp;iv</a:t>
            </a:r>
            <a:endParaRPr lang="en-AU" sz="27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7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Alotau</a:t>
            </a:r>
            <a:r>
              <a:rPr lang="en-AU" sz="27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Accord 2, </a:t>
            </a:r>
          </a:p>
          <a:p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687" y="3779323"/>
            <a:ext cx="2313318" cy="2058547"/>
          </a:xfrm>
          <a:prstGeom prst="rect">
            <a:avLst/>
          </a:prstGeom>
          <a:solidFill>
            <a:srgbClr val="EAF2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</a:t>
            </a: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Strategic Plan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2010 - 2030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82600" y="3714477"/>
            <a:ext cx="2885391" cy="2271377"/>
          </a:xfrm>
          <a:prstGeom prst="rect">
            <a:avLst/>
          </a:prstGeom>
          <a:solidFill>
            <a:srgbClr val="CAE0F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solidFill>
                  <a:srgbClr val="CC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Human Resource Development Strategic Plan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solidFill>
                  <a:srgbClr val="CC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(HRDSP)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100" b="1" dirty="0">
                <a:solidFill>
                  <a:srgbClr val="CC33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2020 - 2050</a:t>
            </a:r>
            <a:endParaRPr lang="en-US" sz="2100" b="1" dirty="0">
              <a:solidFill>
                <a:srgbClr val="CC33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13520" y="6384847"/>
            <a:ext cx="2617571" cy="1900589"/>
          </a:xfrm>
          <a:prstGeom prst="rect">
            <a:avLst/>
          </a:prstGeom>
          <a:solidFill>
            <a:srgbClr val="EAF2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Bi/Multilateral Agreements &amp; MOAs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100590" y="8617334"/>
            <a:ext cx="3206210" cy="966663"/>
          </a:xfrm>
          <a:prstGeom prst="rect">
            <a:avLst/>
          </a:prstGeom>
          <a:solidFill>
            <a:srgbClr val="CAE0F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Management Action Plan (MAP)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85476" y="6444041"/>
            <a:ext cx="3221324" cy="1868657"/>
          </a:xfrm>
          <a:prstGeom prst="rect">
            <a:avLst/>
          </a:prstGeom>
          <a:solidFill>
            <a:srgbClr val="CAE0F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Corporate Plan 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2019 - 2022</a:t>
            </a:r>
            <a:endParaRPr lang="en-US" sz="3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84840" y="3767345"/>
            <a:ext cx="1827993" cy="2031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 Term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 to 40 years)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4840" y="6368882"/>
            <a:ext cx="1827993" cy="19005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Medium Term Plans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A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 to 5 years)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4840" y="8730628"/>
            <a:ext cx="1827995" cy="8245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3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</a:t>
            </a:r>
            <a:r>
              <a:rPr lang="en-AU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28"/>
          <p:cNvSpPr>
            <a:spLocks noChangeArrowheads="1"/>
          </p:cNvSpPr>
          <p:nvPr/>
        </p:nvSpPr>
        <p:spPr bwMode="auto">
          <a:xfrm>
            <a:off x="2286002" y="408802"/>
            <a:ext cx="2770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5AEE0B-0240-BE2C-7EA3-5DDBF7B82634}"/>
              </a:ext>
            </a:extLst>
          </p:cNvPr>
          <p:cNvSpPr/>
          <p:nvPr/>
        </p:nvSpPr>
        <p:spPr>
          <a:xfrm>
            <a:off x="2684840" y="2801624"/>
            <a:ext cx="13383151" cy="859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AU" sz="3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PNG Vision 2050</a:t>
            </a:r>
            <a:endParaRPr lang="en-US" sz="3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3A48-365A-6A4C-BC8E-0458D2FA75F7}"/>
              </a:ext>
            </a:extLst>
          </p:cNvPr>
          <p:cNvSpPr/>
          <p:nvPr/>
        </p:nvSpPr>
        <p:spPr>
          <a:xfrm>
            <a:off x="9975961" y="3724161"/>
            <a:ext cx="2636589" cy="2168870"/>
          </a:xfrm>
          <a:prstGeom prst="rect">
            <a:avLst/>
          </a:prstGeom>
          <a:solidFill>
            <a:srgbClr val="EAF2D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n-US" sz="2400" b="1" i="1" dirty="0">
              <a:solidFill>
                <a:srgbClr val="000099"/>
              </a:solidFill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n-US" sz="24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“NDSP 2010 – 2030” - 2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 Development Plan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uble Wave 18">
            <a:extLst>
              <a:ext uri="{FF2B5EF4-FFF2-40B4-BE49-F238E27FC236}">
                <a16:creationId xmlns:a16="http://schemas.microsoft.com/office/drawing/2014/main" id="{06BB76EC-CAC6-6F93-7656-EF89B0DB9C13}"/>
              </a:ext>
            </a:extLst>
          </p:cNvPr>
          <p:cNvSpPr/>
          <p:nvPr/>
        </p:nvSpPr>
        <p:spPr>
          <a:xfrm>
            <a:off x="2684840" y="-218474"/>
            <a:ext cx="13383151" cy="99189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Drivers - Cascading of Directive </a:t>
            </a: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1D0870B5-D503-B367-929D-974D302DE7D2}"/>
              </a:ext>
            </a:extLst>
          </p:cNvPr>
          <p:cNvSpPr/>
          <p:nvPr/>
        </p:nvSpPr>
        <p:spPr>
          <a:xfrm>
            <a:off x="100332" y="1415428"/>
            <a:ext cx="2105453" cy="1891000"/>
          </a:xfrm>
          <a:custGeom>
            <a:avLst/>
            <a:gdLst/>
            <a:ahLst/>
            <a:cxnLst/>
            <a:rect l="l" t="t" r="r" b="b"/>
            <a:pathLst>
              <a:path w="4560073" h="5928816">
                <a:moveTo>
                  <a:pt x="0" y="0"/>
                </a:moveTo>
                <a:lnTo>
                  <a:pt x="4560074" y="0"/>
                </a:lnTo>
                <a:lnTo>
                  <a:pt x="4560074" y="5928816"/>
                </a:lnTo>
                <a:lnTo>
                  <a:pt x="0" y="5928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TextBox 34">
            <a:extLst>
              <a:ext uri="{FF2B5EF4-FFF2-40B4-BE49-F238E27FC236}">
                <a16:creationId xmlns:a16="http://schemas.microsoft.com/office/drawing/2014/main" id="{3B0D68B2-80DA-EB21-6360-662A8E59B637}"/>
              </a:ext>
            </a:extLst>
          </p:cNvPr>
          <p:cNvSpPr txBox="1"/>
          <p:nvPr/>
        </p:nvSpPr>
        <p:spPr>
          <a:xfrm>
            <a:off x="351334" y="3320413"/>
            <a:ext cx="1917048" cy="5330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dirty="0">
                <a:solidFill>
                  <a:srgbClr val="3368B1"/>
                </a:solidFill>
                <a:latin typeface="Canva Sans Bold"/>
              </a:rPr>
              <a:t>HRDSP is aligned to the Macro policies of the government, provisioned under the National Constitution</a:t>
            </a:r>
          </a:p>
        </p:txBody>
      </p:sp>
    </p:spTree>
    <p:extLst>
      <p:ext uri="{BB962C8B-B14F-4D97-AF65-F5344CB8AC3E}">
        <p14:creationId xmlns:p14="http://schemas.microsoft.com/office/powerpoint/2010/main" val="1352947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930669">
            <a:off x="-7993366" y="-10535928"/>
            <a:ext cx="18539921" cy="18539921"/>
          </a:xfrm>
          <a:custGeom>
            <a:avLst/>
            <a:gdLst/>
            <a:ahLst/>
            <a:cxnLst/>
            <a:rect l="l" t="t" r="r" b="b"/>
            <a:pathLst>
              <a:path w="18539921" h="18539921">
                <a:moveTo>
                  <a:pt x="0" y="0"/>
                </a:moveTo>
                <a:lnTo>
                  <a:pt x="18539921" y="0"/>
                </a:lnTo>
                <a:lnTo>
                  <a:pt x="18539921" y="18539921"/>
                </a:lnTo>
                <a:lnTo>
                  <a:pt x="0" y="1853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242519" flipH="1">
            <a:off x="-1042019" y="8240279"/>
            <a:ext cx="8063091" cy="6553094"/>
          </a:xfrm>
          <a:custGeom>
            <a:avLst/>
            <a:gdLst/>
            <a:ahLst/>
            <a:cxnLst/>
            <a:rect l="l" t="t" r="r" b="b"/>
            <a:pathLst>
              <a:path w="8063091" h="6553094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9827" y="2108971"/>
            <a:ext cx="1471101" cy="1471101"/>
          </a:xfrm>
          <a:custGeom>
            <a:avLst/>
            <a:gdLst/>
            <a:ahLst/>
            <a:cxnLst/>
            <a:rect l="l" t="t" r="r" b="b"/>
            <a:pathLst>
              <a:path w="1471101" h="1471101">
                <a:moveTo>
                  <a:pt x="0" y="0"/>
                </a:moveTo>
                <a:lnTo>
                  <a:pt x="1471100" y="0"/>
                </a:lnTo>
                <a:lnTo>
                  <a:pt x="1471100" y="1471100"/>
                </a:lnTo>
                <a:lnTo>
                  <a:pt x="0" y="14711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915" y="4456147"/>
            <a:ext cx="1471101" cy="1471101"/>
          </a:xfrm>
          <a:custGeom>
            <a:avLst/>
            <a:gdLst/>
            <a:ahLst/>
            <a:cxnLst/>
            <a:rect l="l" t="t" r="r" b="b"/>
            <a:pathLst>
              <a:path w="1471101" h="1471101">
                <a:moveTo>
                  <a:pt x="0" y="0"/>
                </a:moveTo>
                <a:lnTo>
                  <a:pt x="1471100" y="0"/>
                </a:lnTo>
                <a:lnTo>
                  <a:pt x="1471100" y="1471101"/>
                </a:lnTo>
                <a:lnTo>
                  <a:pt x="0" y="14711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915" y="7018653"/>
            <a:ext cx="1411166" cy="1411166"/>
          </a:xfrm>
          <a:custGeom>
            <a:avLst/>
            <a:gdLst/>
            <a:ahLst/>
            <a:cxnLst/>
            <a:rect l="l" t="t" r="r" b="b"/>
            <a:pathLst>
              <a:path w="1411166" h="1411166">
                <a:moveTo>
                  <a:pt x="0" y="0"/>
                </a:moveTo>
                <a:lnTo>
                  <a:pt x="1411165" y="0"/>
                </a:lnTo>
                <a:lnTo>
                  <a:pt x="1411165" y="1411165"/>
                </a:lnTo>
                <a:lnTo>
                  <a:pt x="0" y="14111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672473" y="1808770"/>
            <a:ext cx="1392128" cy="1392128"/>
          </a:xfrm>
          <a:custGeom>
            <a:avLst/>
            <a:gdLst/>
            <a:ahLst/>
            <a:cxnLst/>
            <a:rect l="l" t="t" r="r" b="b"/>
            <a:pathLst>
              <a:path w="1392128" h="1392128">
                <a:moveTo>
                  <a:pt x="0" y="0"/>
                </a:moveTo>
                <a:lnTo>
                  <a:pt x="1392128" y="0"/>
                </a:lnTo>
                <a:lnTo>
                  <a:pt x="1392128" y="1392129"/>
                </a:lnTo>
                <a:lnTo>
                  <a:pt x="0" y="139212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569185" y="5699179"/>
            <a:ext cx="1392128" cy="1392128"/>
          </a:xfrm>
          <a:custGeom>
            <a:avLst/>
            <a:gdLst/>
            <a:ahLst/>
            <a:cxnLst/>
            <a:rect l="l" t="t" r="r" b="b"/>
            <a:pathLst>
              <a:path w="1392128" h="1392128">
                <a:moveTo>
                  <a:pt x="0" y="0"/>
                </a:moveTo>
                <a:lnTo>
                  <a:pt x="1392128" y="0"/>
                </a:lnTo>
                <a:lnTo>
                  <a:pt x="1392128" y="1392129"/>
                </a:lnTo>
                <a:lnTo>
                  <a:pt x="0" y="1392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91446" y="599095"/>
            <a:ext cx="15762055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THEMATIC AREAS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881215" y="2057194"/>
            <a:ext cx="6246529" cy="2019301"/>
            <a:chOff x="0" y="0"/>
            <a:chExt cx="8328705" cy="269240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0"/>
              <a:ext cx="8328705" cy="2749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LEAN, MEAN, EFFECTIVE AND EFFICIENT PUBLIC SERVICE - INSTITUTIONAL </a:t>
              </a:r>
            </a:p>
            <a:p>
              <a:pPr>
                <a:lnSpc>
                  <a:spcPts val="4199"/>
                </a:lnSpc>
              </a:pPr>
              <a:endParaRPr lang="en-US" sz="2999">
                <a:solidFill>
                  <a:srgbClr val="2E2E2E"/>
                </a:solidFill>
                <a:latin typeface="Montserrat Classic Bold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141009"/>
              <a:ext cx="8328705" cy="48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REDUCE SIZE OF THE BLOATED PUBLIC SERVICE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81215" y="4557201"/>
            <a:ext cx="6246529" cy="2244725"/>
            <a:chOff x="0" y="0"/>
            <a:chExt cx="8328705" cy="299296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57150"/>
              <a:ext cx="8328705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MANAGING REGULATORY FUNCTIONS OF DPM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42509"/>
              <a:ext cx="8328705" cy="155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ENSURE THAT THE DPM’S CORPORATE RESPONSIBILITIES ARE RESPONSIBLY EXECUTED.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881215" y="7061515"/>
            <a:ext cx="6246529" cy="2768600"/>
            <a:chOff x="0" y="0"/>
            <a:chExt cx="8328705" cy="3691467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57150"/>
              <a:ext cx="8328705" cy="2051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ACCULTURATION OF PUBLIC SERVANTS THROUGH PREREQUISITES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141009"/>
              <a:ext cx="8328705" cy="155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RAISE THE NEXT GENERATION OF NATION BUILDERS WHILST ENHANCING NATIONALISM AND THE COMPETENCY LEVEL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306972" y="1808770"/>
            <a:ext cx="6246529" cy="3575050"/>
            <a:chOff x="0" y="0"/>
            <a:chExt cx="8328705" cy="476673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57150"/>
              <a:ext cx="8328705" cy="13525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STATE SERVICE MANPOWER REDISTRIBUTION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616076"/>
              <a:ext cx="8328705" cy="3150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ATTAIN 70% DISTRICT, 20% PROVINCIAL &amp; 10% NATIONAL LEVELS PLACEMENT OF COMPETENT PUBLIC SERVICE TO ENABLE ADEQUATE MANPOWER ALLOCATION AT THE SERVICE DELIVERY LEVEL TO BE RESPONSIVE IN MEETING THE NEEDS OF THE PEOPLE.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306972" y="5668962"/>
            <a:ext cx="6246529" cy="2898775"/>
            <a:chOff x="0" y="0"/>
            <a:chExt cx="8328705" cy="3865033"/>
          </a:xfrm>
        </p:grpSpPr>
        <p:sp>
          <p:nvSpPr>
            <p:cNvPr id="23" name="TextBox 23"/>
            <p:cNvSpPr txBox="1"/>
            <p:nvPr/>
          </p:nvSpPr>
          <p:spPr>
            <a:xfrm>
              <a:off x="0" y="-57150"/>
              <a:ext cx="8328705" cy="20510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99"/>
                </a:lnSpc>
              </a:pPr>
              <a:r>
                <a:rPr lang="en-US" sz="2999">
                  <a:solidFill>
                    <a:srgbClr val="2E2E2E"/>
                  </a:solidFill>
                  <a:latin typeface="Montserrat Classic Bold"/>
                </a:rPr>
                <a:t>IMPROVE TERMS &amp; CONDITION OF PUBLIC SERVICE EMPLOYEES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314576"/>
              <a:ext cx="8328705" cy="1550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000">
                  <a:solidFill>
                    <a:srgbClr val="2E2E2E"/>
                  </a:solidFill>
                  <a:latin typeface="Montserrat Classic"/>
                </a:rPr>
                <a:t>TO REDUCE BUREAUCRATIC CORRUPTION &amp; ALSO TO INSTILL SERVITUDE AND BUILD MORAL &amp; LOYALTY IN THE PUBLIC SERVICE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958</Words>
  <Application>Microsoft Office PowerPoint</Application>
  <PresentationFormat>Custom</PresentationFormat>
  <Paragraphs>158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Agrandir Wide Medium</vt:lpstr>
      <vt:lpstr>League Gothic</vt:lpstr>
      <vt:lpstr>Arial</vt:lpstr>
      <vt:lpstr>Calibri</vt:lpstr>
      <vt:lpstr>Times New Roman</vt:lpstr>
      <vt:lpstr>Montserrat Classic</vt:lpstr>
      <vt:lpstr>Courier New</vt:lpstr>
      <vt:lpstr>Plantagenet Cherokee</vt:lpstr>
      <vt:lpstr>Wingdings</vt:lpstr>
      <vt:lpstr>TT Fors</vt:lpstr>
      <vt:lpstr>Montserrat Classic Bold</vt:lpstr>
      <vt:lpstr>Canva Sans Bold</vt:lpstr>
      <vt:lpstr>Arapey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Yellow Gradient Modern Company Profile Presentation</dc:title>
  <dc:creator>DONALD KALA</dc:creator>
  <cp:lastModifiedBy>Donald Kala</cp:lastModifiedBy>
  <cp:revision>55</cp:revision>
  <dcterms:created xsi:type="dcterms:W3CDTF">2006-08-16T00:00:00Z</dcterms:created>
  <dcterms:modified xsi:type="dcterms:W3CDTF">2023-11-28T22:06:04Z</dcterms:modified>
  <dc:identifier>DAFxHDVWTnI</dc:identifier>
</cp:coreProperties>
</file>