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 id="2147484433" r:id="rId2"/>
    <p:sldMasterId id="2147484447" r:id="rId3"/>
  </p:sldMasterIdLst>
  <p:notesMasterIdLst>
    <p:notesMasterId r:id="rId17"/>
  </p:notesMasterIdLst>
  <p:handoutMasterIdLst>
    <p:handoutMasterId r:id="rId18"/>
  </p:handoutMasterIdLst>
  <p:sldIdLst>
    <p:sldId id="823" r:id="rId4"/>
    <p:sldId id="840" r:id="rId5"/>
    <p:sldId id="850" r:id="rId6"/>
    <p:sldId id="886" r:id="rId7"/>
    <p:sldId id="880" r:id="rId8"/>
    <p:sldId id="881" r:id="rId9"/>
    <p:sldId id="882" r:id="rId10"/>
    <p:sldId id="884" r:id="rId11"/>
    <p:sldId id="883" r:id="rId12"/>
    <p:sldId id="855" r:id="rId13"/>
    <p:sldId id="885" r:id="rId14"/>
    <p:sldId id="875" r:id="rId15"/>
    <p:sldId id="878" r:id="rId16"/>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BE2773A7-3E9F-4C8B-86F5-615D8D130FF9}">
          <p14:sldIdLst>
            <p14:sldId id="823"/>
            <p14:sldId id="840"/>
            <p14:sldId id="850"/>
            <p14:sldId id="886"/>
            <p14:sldId id="880"/>
            <p14:sldId id="881"/>
            <p14:sldId id="882"/>
            <p14:sldId id="884"/>
            <p14:sldId id="883"/>
            <p14:sldId id="855"/>
            <p14:sldId id="885"/>
            <p14:sldId id="875"/>
            <p14:sldId id="8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66FF33"/>
    <a:srgbClr val="EAEAEA"/>
    <a:srgbClr val="DDDDDD"/>
    <a:srgbClr val="0066CC"/>
    <a:srgbClr val="F9A763"/>
    <a:srgbClr val="CCECFF"/>
    <a:srgbClr val="6699FF"/>
    <a:srgbClr val="CC6600"/>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29" autoAdjust="0"/>
    <p:restoredTop sz="93979" autoAdjust="0"/>
  </p:normalViewPr>
  <p:slideViewPr>
    <p:cSldViewPr>
      <p:cViewPr varScale="1">
        <p:scale>
          <a:sx n="52" d="100"/>
          <a:sy n="52" d="100"/>
        </p:scale>
        <p:origin x="936" y="31"/>
      </p:cViewPr>
      <p:guideLst>
        <p:guide orient="horz" pos="2160"/>
        <p:guide pos="2880"/>
      </p:guideLst>
    </p:cSldViewPr>
  </p:slideViewPr>
  <p:outlineViewPr>
    <p:cViewPr>
      <p:scale>
        <a:sx n="33" d="100"/>
        <a:sy n="33" d="100"/>
      </p:scale>
      <p:origin x="0" y="27930"/>
    </p:cViewPr>
  </p:outlineViewPr>
  <p:notesTextViewPr>
    <p:cViewPr>
      <p:scale>
        <a:sx n="3" d="2"/>
        <a:sy n="3" d="2"/>
      </p:scale>
      <p:origin x="0" y="0"/>
    </p:cViewPr>
  </p:notesTextViewPr>
  <p:sorterViewPr>
    <p:cViewPr>
      <p:scale>
        <a:sx n="100" d="100"/>
        <a:sy n="100" d="100"/>
      </p:scale>
      <p:origin x="0" y="0"/>
    </p:cViewPr>
  </p:sorterViewPr>
  <p:notesViewPr>
    <p:cSldViewPr>
      <p:cViewPr>
        <p:scale>
          <a:sx n="140" d="100"/>
          <a:sy n="140" d="100"/>
        </p:scale>
        <p:origin x="804" y="-684"/>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70F3B3-8D24-4E18-BE2B-1A2B96778BB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83DB9FCC-49D7-4B8D-9120-A91FBB7F3788}">
      <dgm:prSet phldrT="[Text]" custT="1"/>
      <dgm:spPr/>
      <dgm:t>
        <a:bodyPr/>
        <a:lstStyle/>
        <a:p>
          <a:r>
            <a:rPr lang="en-US" sz="1000" dirty="0"/>
            <a:t>Request on Medical Grounds </a:t>
          </a:r>
        </a:p>
      </dgm:t>
    </dgm:pt>
    <dgm:pt modelId="{71BADD2E-B704-4011-B66E-117427E24285}" type="parTrans" cxnId="{A7BA07B2-E667-4AC4-B619-7E47B425FD2C}">
      <dgm:prSet/>
      <dgm:spPr/>
      <dgm:t>
        <a:bodyPr/>
        <a:lstStyle/>
        <a:p>
          <a:endParaRPr lang="en-US" sz="1000"/>
        </a:p>
      </dgm:t>
    </dgm:pt>
    <dgm:pt modelId="{091E77C2-455D-442C-839A-3FDB3E5582D1}" type="sibTrans" cxnId="{A7BA07B2-E667-4AC4-B619-7E47B425FD2C}">
      <dgm:prSet/>
      <dgm:spPr/>
      <dgm:t>
        <a:bodyPr/>
        <a:lstStyle/>
        <a:p>
          <a:endParaRPr lang="en-US" sz="1000"/>
        </a:p>
      </dgm:t>
    </dgm:pt>
    <dgm:pt modelId="{4B9AF589-1AF4-4692-9FBB-C50A3C7FDA4A}">
      <dgm:prSet phldrT="[Text]" custT="1"/>
      <dgm:spPr/>
      <dgm:t>
        <a:bodyPr/>
        <a:lstStyle/>
        <a:p>
          <a:r>
            <a:rPr lang="en-US" sz="1000" dirty="0"/>
            <a:t>Medical Opinion  </a:t>
          </a:r>
        </a:p>
      </dgm:t>
    </dgm:pt>
    <dgm:pt modelId="{D5ABBB20-B339-419A-8593-B89928272712}" type="parTrans" cxnId="{D12F8407-93BE-4EFA-A855-0E7E88011B04}">
      <dgm:prSet/>
      <dgm:spPr/>
      <dgm:t>
        <a:bodyPr/>
        <a:lstStyle/>
        <a:p>
          <a:endParaRPr lang="en-US" sz="1000"/>
        </a:p>
      </dgm:t>
    </dgm:pt>
    <dgm:pt modelId="{FB07E256-5D1C-4282-B7C0-4E746A267049}" type="sibTrans" cxnId="{D12F8407-93BE-4EFA-A855-0E7E88011B04}">
      <dgm:prSet/>
      <dgm:spPr/>
      <dgm:t>
        <a:bodyPr/>
        <a:lstStyle/>
        <a:p>
          <a:endParaRPr lang="en-US" sz="1000"/>
        </a:p>
      </dgm:t>
    </dgm:pt>
    <dgm:pt modelId="{0E5CB95E-894C-4B93-8B7F-AA0354FBE024}">
      <dgm:prSet phldrT="[Text]" custT="1"/>
      <dgm:spPr/>
      <dgm:t>
        <a:bodyPr/>
        <a:lstStyle/>
        <a:p>
          <a:r>
            <a:rPr lang="en-US" sz="1000" dirty="0"/>
            <a:t>Consultation </a:t>
          </a:r>
        </a:p>
      </dgm:t>
    </dgm:pt>
    <dgm:pt modelId="{FE3A9319-5C1A-42E0-9B01-298062776AD9}" type="parTrans" cxnId="{5016FC39-F430-4C5C-945B-FBD66A1D9F6E}">
      <dgm:prSet/>
      <dgm:spPr/>
      <dgm:t>
        <a:bodyPr/>
        <a:lstStyle/>
        <a:p>
          <a:endParaRPr lang="en-US" sz="1000"/>
        </a:p>
      </dgm:t>
    </dgm:pt>
    <dgm:pt modelId="{09E866F2-1EF2-47F9-AB7B-4B94F0D1A4DD}" type="sibTrans" cxnId="{5016FC39-F430-4C5C-945B-FBD66A1D9F6E}">
      <dgm:prSet/>
      <dgm:spPr/>
      <dgm:t>
        <a:bodyPr/>
        <a:lstStyle/>
        <a:p>
          <a:endParaRPr lang="en-US" sz="1000"/>
        </a:p>
      </dgm:t>
    </dgm:pt>
    <dgm:pt modelId="{BEF3E709-BDBB-4952-A561-90519C4532BA}">
      <dgm:prSet phldrT="[Text]" custT="1"/>
      <dgm:spPr/>
      <dgm:t>
        <a:bodyPr/>
        <a:lstStyle/>
        <a:p>
          <a:r>
            <a:rPr lang="en-US" sz="1000" dirty="0"/>
            <a:t>Sick Leave Credits </a:t>
          </a:r>
        </a:p>
      </dgm:t>
    </dgm:pt>
    <dgm:pt modelId="{A2D68DFB-D5E9-453E-9FBD-95D8978712B9}" type="parTrans" cxnId="{CF262676-4C77-4D88-B896-F06BB4A7E3E7}">
      <dgm:prSet/>
      <dgm:spPr/>
      <dgm:t>
        <a:bodyPr/>
        <a:lstStyle/>
        <a:p>
          <a:endParaRPr lang="en-US" sz="1000"/>
        </a:p>
      </dgm:t>
    </dgm:pt>
    <dgm:pt modelId="{83A395C2-2556-4073-8C60-537E3460DD9B}" type="sibTrans" cxnId="{CF262676-4C77-4D88-B896-F06BB4A7E3E7}">
      <dgm:prSet/>
      <dgm:spPr/>
      <dgm:t>
        <a:bodyPr/>
        <a:lstStyle/>
        <a:p>
          <a:endParaRPr lang="en-US" sz="1000"/>
        </a:p>
      </dgm:t>
    </dgm:pt>
    <dgm:pt modelId="{6F376AC9-32E1-44B2-AA35-59D0FE8193DD}">
      <dgm:prSet phldrT="[Text]" custT="1"/>
      <dgm:spPr/>
      <dgm:t>
        <a:bodyPr/>
        <a:lstStyle/>
        <a:p>
          <a:r>
            <a:rPr lang="en-US" sz="1000" dirty="0"/>
            <a:t>Calculation  </a:t>
          </a:r>
        </a:p>
        <a:p>
          <a:endParaRPr lang="en-US" sz="1000" dirty="0"/>
        </a:p>
      </dgm:t>
    </dgm:pt>
    <dgm:pt modelId="{92A9DE09-1F75-44C3-88E9-1FB90860D7C7}" type="parTrans" cxnId="{E9F5AE1A-AFAE-40DC-9DD2-C92133946CD2}">
      <dgm:prSet/>
      <dgm:spPr/>
      <dgm:t>
        <a:bodyPr/>
        <a:lstStyle/>
        <a:p>
          <a:endParaRPr lang="en-US" sz="1000"/>
        </a:p>
      </dgm:t>
    </dgm:pt>
    <dgm:pt modelId="{FB9BE269-859F-4380-B529-C360C41DBD9C}" type="sibTrans" cxnId="{E9F5AE1A-AFAE-40DC-9DD2-C92133946CD2}">
      <dgm:prSet/>
      <dgm:spPr/>
      <dgm:t>
        <a:bodyPr/>
        <a:lstStyle/>
        <a:p>
          <a:endParaRPr lang="en-US" sz="1000"/>
        </a:p>
      </dgm:t>
    </dgm:pt>
    <dgm:pt modelId="{1FB8B07B-5227-4C5C-AC0D-4AC8EF017B8D}">
      <dgm:prSet custT="1"/>
      <dgm:spPr/>
      <dgm:t>
        <a:bodyPr/>
        <a:lstStyle/>
        <a:p>
          <a:r>
            <a:rPr lang="en-US" sz="1000" dirty="0"/>
            <a:t>Funding &amp; Payments</a:t>
          </a:r>
        </a:p>
      </dgm:t>
    </dgm:pt>
    <dgm:pt modelId="{9D249034-DC4F-412A-8909-313EF7EB2AD7}" type="parTrans" cxnId="{0A32FD2E-72C1-4A79-9FF9-E18CFAC6EEE2}">
      <dgm:prSet/>
      <dgm:spPr/>
      <dgm:t>
        <a:bodyPr/>
        <a:lstStyle/>
        <a:p>
          <a:endParaRPr lang="en-US" sz="1000"/>
        </a:p>
      </dgm:t>
    </dgm:pt>
    <dgm:pt modelId="{9DAF1FDC-C7A9-478C-A262-2D53C94729D1}" type="sibTrans" cxnId="{0A32FD2E-72C1-4A79-9FF9-E18CFAC6EEE2}">
      <dgm:prSet/>
      <dgm:spPr/>
      <dgm:t>
        <a:bodyPr/>
        <a:lstStyle/>
        <a:p>
          <a:endParaRPr lang="en-US" sz="1000"/>
        </a:p>
      </dgm:t>
    </dgm:pt>
    <dgm:pt modelId="{C6E2DC4E-94B6-4BF0-ABE8-E55685FF738C}">
      <dgm:prSet custT="1"/>
      <dgm:spPr/>
      <dgm:t>
        <a:bodyPr/>
        <a:lstStyle/>
        <a:p>
          <a:r>
            <a:rPr lang="en-US" sz="1000" dirty="0"/>
            <a:t>Exiting</a:t>
          </a:r>
        </a:p>
      </dgm:t>
    </dgm:pt>
    <dgm:pt modelId="{EDEBB3AA-5A94-4E0B-A76C-A3AE8AC5D5C7}" type="parTrans" cxnId="{9A326CA1-032B-4C09-9B1F-044996845A20}">
      <dgm:prSet/>
      <dgm:spPr/>
      <dgm:t>
        <a:bodyPr/>
        <a:lstStyle/>
        <a:p>
          <a:endParaRPr lang="en-US" sz="1000"/>
        </a:p>
      </dgm:t>
    </dgm:pt>
    <dgm:pt modelId="{4837D1B4-05FB-432D-ACD4-CC63E672633F}" type="sibTrans" cxnId="{9A326CA1-032B-4C09-9B1F-044996845A20}">
      <dgm:prSet/>
      <dgm:spPr/>
      <dgm:t>
        <a:bodyPr/>
        <a:lstStyle/>
        <a:p>
          <a:endParaRPr lang="en-US" sz="1000"/>
        </a:p>
      </dgm:t>
    </dgm:pt>
    <dgm:pt modelId="{2C938AB5-46E4-4EF2-955E-92C94F7F2BF3}">
      <dgm:prSet custT="1"/>
      <dgm:spPr/>
      <dgm:t>
        <a:bodyPr/>
        <a:lstStyle/>
        <a:p>
          <a:r>
            <a:rPr lang="en-US" sz="1000" dirty="0"/>
            <a:t>Records Management </a:t>
          </a:r>
        </a:p>
      </dgm:t>
    </dgm:pt>
    <dgm:pt modelId="{5EE3AFB5-E0E3-43EF-9FFF-AF827D5D7DF4}" type="parTrans" cxnId="{39380495-F04E-4F31-B4C1-08A0290E37B9}">
      <dgm:prSet/>
      <dgm:spPr/>
      <dgm:t>
        <a:bodyPr/>
        <a:lstStyle/>
        <a:p>
          <a:endParaRPr lang="en-US" sz="1000"/>
        </a:p>
      </dgm:t>
    </dgm:pt>
    <dgm:pt modelId="{D8CE60BC-F79E-421A-8009-293FC57EF01F}" type="sibTrans" cxnId="{39380495-F04E-4F31-B4C1-08A0290E37B9}">
      <dgm:prSet/>
      <dgm:spPr/>
      <dgm:t>
        <a:bodyPr/>
        <a:lstStyle/>
        <a:p>
          <a:endParaRPr lang="en-US" sz="1000"/>
        </a:p>
      </dgm:t>
    </dgm:pt>
    <dgm:pt modelId="{F5A01138-7DA9-4976-B3C8-1769AF3B2BA6}" type="pres">
      <dgm:prSet presAssocID="{F070F3B3-8D24-4E18-BE2B-1A2B96778BB2}" presName="CompostProcess" presStyleCnt="0">
        <dgm:presLayoutVars>
          <dgm:dir/>
          <dgm:resizeHandles val="exact"/>
        </dgm:presLayoutVars>
      </dgm:prSet>
      <dgm:spPr/>
    </dgm:pt>
    <dgm:pt modelId="{7D19E4DE-BB2B-4A9E-A038-2405DD0E0468}" type="pres">
      <dgm:prSet presAssocID="{F070F3B3-8D24-4E18-BE2B-1A2B96778BB2}" presName="arrow" presStyleLbl="bgShp" presStyleIdx="0" presStyleCnt="1" custLinFactNeighborX="-353" custLinFactNeighborY="1598"/>
      <dgm:spPr/>
    </dgm:pt>
    <dgm:pt modelId="{6F1C98F4-75E8-4BFD-A655-59C3AE4B01B7}" type="pres">
      <dgm:prSet presAssocID="{F070F3B3-8D24-4E18-BE2B-1A2B96778BB2}" presName="linearProcess" presStyleCnt="0"/>
      <dgm:spPr/>
    </dgm:pt>
    <dgm:pt modelId="{ACC42492-1A24-477B-9F11-2C660B29997B}" type="pres">
      <dgm:prSet presAssocID="{83DB9FCC-49D7-4B8D-9120-A91FBB7F3788}" presName="textNode" presStyleLbl="node1" presStyleIdx="0" presStyleCnt="8">
        <dgm:presLayoutVars>
          <dgm:bulletEnabled val="1"/>
        </dgm:presLayoutVars>
      </dgm:prSet>
      <dgm:spPr/>
    </dgm:pt>
    <dgm:pt modelId="{D5600CE7-1E8F-4E17-AD71-0CCC57F889D5}" type="pres">
      <dgm:prSet presAssocID="{091E77C2-455D-442C-839A-3FDB3E5582D1}" presName="sibTrans" presStyleCnt="0"/>
      <dgm:spPr/>
    </dgm:pt>
    <dgm:pt modelId="{EBA9BADE-948B-4038-8639-2B67B4B0436E}" type="pres">
      <dgm:prSet presAssocID="{4B9AF589-1AF4-4692-9FBB-C50A3C7FDA4A}" presName="textNode" presStyleLbl="node1" presStyleIdx="1" presStyleCnt="8" custLinFactNeighborX="-19209" custLinFactNeighborY="-173">
        <dgm:presLayoutVars>
          <dgm:bulletEnabled val="1"/>
        </dgm:presLayoutVars>
      </dgm:prSet>
      <dgm:spPr/>
    </dgm:pt>
    <dgm:pt modelId="{8154EB29-14C8-45F2-A5E9-807DB0967114}" type="pres">
      <dgm:prSet presAssocID="{FB07E256-5D1C-4282-B7C0-4E746A267049}" presName="sibTrans" presStyleCnt="0"/>
      <dgm:spPr/>
    </dgm:pt>
    <dgm:pt modelId="{D567AA9E-A985-4326-A03E-3AE3F3C4DDF1}" type="pres">
      <dgm:prSet presAssocID="{0E5CB95E-894C-4B93-8B7F-AA0354FBE024}" presName="textNode" presStyleLbl="node1" presStyleIdx="2" presStyleCnt="8">
        <dgm:presLayoutVars>
          <dgm:bulletEnabled val="1"/>
        </dgm:presLayoutVars>
      </dgm:prSet>
      <dgm:spPr/>
    </dgm:pt>
    <dgm:pt modelId="{FEC26380-748E-44D2-95A3-5F109CDFFA46}" type="pres">
      <dgm:prSet presAssocID="{09E866F2-1EF2-47F9-AB7B-4B94F0D1A4DD}" presName="sibTrans" presStyleCnt="0"/>
      <dgm:spPr/>
    </dgm:pt>
    <dgm:pt modelId="{62F5B099-860E-4802-8611-468217F24DFE}" type="pres">
      <dgm:prSet presAssocID="{BEF3E709-BDBB-4952-A561-90519C4532BA}" presName="textNode" presStyleLbl="node1" presStyleIdx="3" presStyleCnt="8">
        <dgm:presLayoutVars>
          <dgm:bulletEnabled val="1"/>
        </dgm:presLayoutVars>
      </dgm:prSet>
      <dgm:spPr/>
    </dgm:pt>
    <dgm:pt modelId="{38BA51A3-A8DE-4570-A942-6FF18E5CA08F}" type="pres">
      <dgm:prSet presAssocID="{83A395C2-2556-4073-8C60-537E3460DD9B}" presName="sibTrans" presStyleCnt="0"/>
      <dgm:spPr/>
    </dgm:pt>
    <dgm:pt modelId="{94E253FB-4113-4455-A67A-634604BE788A}" type="pres">
      <dgm:prSet presAssocID="{6F376AC9-32E1-44B2-AA35-59D0FE8193DD}" presName="textNode" presStyleLbl="node1" presStyleIdx="4" presStyleCnt="8">
        <dgm:presLayoutVars>
          <dgm:bulletEnabled val="1"/>
        </dgm:presLayoutVars>
      </dgm:prSet>
      <dgm:spPr/>
    </dgm:pt>
    <dgm:pt modelId="{7B5C75AE-D7F4-4BF0-B60D-CE2426771FF5}" type="pres">
      <dgm:prSet presAssocID="{FB9BE269-859F-4380-B529-C360C41DBD9C}" presName="sibTrans" presStyleCnt="0"/>
      <dgm:spPr/>
    </dgm:pt>
    <dgm:pt modelId="{EB975172-A186-41EA-9EE8-587F27F1DDD4}" type="pres">
      <dgm:prSet presAssocID="{1FB8B07B-5227-4C5C-AC0D-4AC8EF017B8D}" presName="textNode" presStyleLbl="node1" presStyleIdx="5" presStyleCnt="8">
        <dgm:presLayoutVars>
          <dgm:bulletEnabled val="1"/>
        </dgm:presLayoutVars>
      </dgm:prSet>
      <dgm:spPr/>
    </dgm:pt>
    <dgm:pt modelId="{D6E92AD6-BF19-4F86-805F-976496DF8D9C}" type="pres">
      <dgm:prSet presAssocID="{9DAF1FDC-C7A9-478C-A262-2D53C94729D1}" presName="sibTrans" presStyleCnt="0"/>
      <dgm:spPr/>
    </dgm:pt>
    <dgm:pt modelId="{B38069DC-8129-4EBC-B048-FF26B1F28339}" type="pres">
      <dgm:prSet presAssocID="{C6E2DC4E-94B6-4BF0-ABE8-E55685FF738C}" presName="textNode" presStyleLbl="node1" presStyleIdx="6" presStyleCnt="8">
        <dgm:presLayoutVars>
          <dgm:bulletEnabled val="1"/>
        </dgm:presLayoutVars>
      </dgm:prSet>
      <dgm:spPr/>
    </dgm:pt>
    <dgm:pt modelId="{C7884BE4-47F0-4F07-96B6-83876D7FA86A}" type="pres">
      <dgm:prSet presAssocID="{4837D1B4-05FB-432D-ACD4-CC63E672633F}" presName="sibTrans" presStyleCnt="0"/>
      <dgm:spPr/>
    </dgm:pt>
    <dgm:pt modelId="{A9DCCA42-003E-45FB-885B-D2C983E8CB8A}" type="pres">
      <dgm:prSet presAssocID="{2C938AB5-46E4-4EF2-955E-92C94F7F2BF3}" presName="textNode" presStyleLbl="node1" presStyleIdx="7" presStyleCnt="8" custLinFactNeighborX="-7742" custLinFactNeighborY="-738">
        <dgm:presLayoutVars>
          <dgm:bulletEnabled val="1"/>
        </dgm:presLayoutVars>
      </dgm:prSet>
      <dgm:spPr/>
    </dgm:pt>
  </dgm:ptLst>
  <dgm:cxnLst>
    <dgm:cxn modelId="{D12F8407-93BE-4EFA-A855-0E7E88011B04}" srcId="{F070F3B3-8D24-4E18-BE2B-1A2B96778BB2}" destId="{4B9AF589-1AF4-4692-9FBB-C50A3C7FDA4A}" srcOrd="1" destOrd="0" parTransId="{D5ABBB20-B339-419A-8593-B89928272712}" sibTransId="{FB07E256-5D1C-4282-B7C0-4E746A267049}"/>
    <dgm:cxn modelId="{E9F5AE1A-AFAE-40DC-9DD2-C92133946CD2}" srcId="{F070F3B3-8D24-4E18-BE2B-1A2B96778BB2}" destId="{6F376AC9-32E1-44B2-AA35-59D0FE8193DD}" srcOrd="4" destOrd="0" parTransId="{92A9DE09-1F75-44C3-88E9-1FB90860D7C7}" sibTransId="{FB9BE269-859F-4380-B529-C360C41DBD9C}"/>
    <dgm:cxn modelId="{87B34824-6702-4B54-830F-B939CD0FA61B}" type="presOf" srcId="{0E5CB95E-894C-4B93-8B7F-AA0354FBE024}" destId="{D567AA9E-A985-4326-A03E-3AE3F3C4DDF1}" srcOrd="0" destOrd="0" presId="urn:microsoft.com/office/officeart/2005/8/layout/hProcess9"/>
    <dgm:cxn modelId="{0A32FD2E-72C1-4A79-9FF9-E18CFAC6EEE2}" srcId="{F070F3B3-8D24-4E18-BE2B-1A2B96778BB2}" destId="{1FB8B07B-5227-4C5C-AC0D-4AC8EF017B8D}" srcOrd="5" destOrd="0" parTransId="{9D249034-DC4F-412A-8909-313EF7EB2AD7}" sibTransId="{9DAF1FDC-C7A9-478C-A262-2D53C94729D1}"/>
    <dgm:cxn modelId="{5016FC39-F430-4C5C-945B-FBD66A1D9F6E}" srcId="{F070F3B3-8D24-4E18-BE2B-1A2B96778BB2}" destId="{0E5CB95E-894C-4B93-8B7F-AA0354FBE024}" srcOrd="2" destOrd="0" parTransId="{FE3A9319-5C1A-42E0-9B01-298062776AD9}" sibTransId="{09E866F2-1EF2-47F9-AB7B-4B94F0D1A4DD}"/>
    <dgm:cxn modelId="{A7F4D561-BBB3-4EF1-B99D-5E256D92CBBA}" type="presOf" srcId="{6F376AC9-32E1-44B2-AA35-59D0FE8193DD}" destId="{94E253FB-4113-4455-A67A-634604BE788A}" srcOrd="0" destOrd="0" presId="urn:microsoft.com/office/officeart/2005/8/layout/hProcess9"/>
    <dgm:cxn modelId="{CF262676-4C77-4D88-B896-F06BB4A7E3E7}" srcId="{F070F3B3-8D24-4E18-BE2B-1A2B96778BB2}" destId="{BEF3E709-BDBB-4952-A561-90519C4532BA}" srcOrd="3" destOrd="0" parTransId="{A2D68DFB-D5E9-453E-9FBD-95D8978712B9}" sibTransId="{83A395C2-2556-4073-8C60-537E3460DD9B}"/>
    <dgm:cxn modelId="{9143B780-2E74-4222-818C-660C2EEA50A6}" type="presOf" srcId="{F070F3B3-8D24-4E18-BE2B-1A2B96778BB2}" destId="{F5A01138-7DA9-4976-B3C8-1769AF3B2BA6}" srcOrd="0" destOrd="0" presId="urn:microsoft.com/office/officeart/2005/8/layout/hProcess9"/>
    <dgm:cxn modelId="{3CB51981-8E1F-49C5-AC2D-E394E70C637F}" type="presOf" srcId="{BEF3E709-BDBB-4952-A561-90519C4532BA}" destId="{62F5B099-860E-4802-8611-468217F24DFE}" srcOrd="0" destOrd="0" presId="urn:microsoft.com/office/officeart/2005/8/layout/hProcess9"/>
    <dgm:cxn modelId="{49542B88-A70B-43F1-8A3E-ACF320480582}" type="presOf" srcId="{4B9AF589-1AF4-4692-9FBB-C50A3C7FDA4A}" destId="{EBA9BADE-948B-4038-8639-2B67B4B0436E}" srcOrd="0" destOrd="0" presId="urn:microsoft.com/office/officeart/2005/8/layout/hProcess9"/>
    <dgm:cxn modelId="{39380495-F04E-4F31-B4C1-08A0290E37B9}" srcId="{F070F3B3-8D24-4E18-BE2B-1A2B96778BB2}" destId="{2C938AB5-46E4-4EF2-955E-92C94F7F2BF3}" srcOrd="7" destOrd="0" parTransId="{5EE3AFB5-E0E3-43EF-9FFF-AF827D5D7DF4}" sibTransId="{D8CE60BC-F79E-421A-8009-293FC57EF01F}"/>
    <dgm:cxn modelId="{F057829C-F5B4-474A-BC82-0E489B125B5B}" type="presOf" srcId="{2C938AB5-46E4-4EF2-955E-92C94F7F2BF3}" destId="{A9DCCA42-003E-45FB-885B-D2C983E8CB8A}" srcOrd="0" destOrd="0" presId="urn:microsoft.com/office/officeart/2005/8/layout/hProcess9"/>
    <dgm:cxn modelId="{87F8CB9D-C667-437F-8E99-116EB532E994}" type="presOf" srcId="{C6E2DC4E-94B6-4BF0-ABE8-E55685FF738C}" destId="{B38069DC-8129-4EBC-B048-FF26B1F28339}" srcOrd="0" destOrd="0" presId="urn:microsoft.com/office/officeart/2005/8/layout/hProcess9"/>
    <dgm:cxn modelId="{9A326CA1-032B-4C09-9B1F-044996845A20}" srcId="{F070F3B3-8D24-4E18-BE2B-1A2B96778BB2}" destId="{C6E2DC4E-94B6-4BF0-ABE8-E55685FF738C}" srcOrd="6" destOrd="0" parTransId="{EDEBB3AA-5A94-4E0B-A76C-A3AE8AC5D5C7}" sibTransId="{4837D1B4-05FB-432D-ACD4-CC63E672633F}"/>
    <dgm:cxn modelId="{2A5EEFA2-7683-46B4-B2B0-E2E775655157}" type="presOf" srcId="{1FB8B07B-5227-4C5C-AC0D-4AC8EF017B8D}" destId="{EB975172-A186-41EA-9EE8-587F27F1DDD4}" srcOrd="0" destOrd="0" presId="urn:microsoft.com/office/officeart/2005/8/layout/hProcess9"/>
    <dgm:cxn modelId="{A7BA07B2-E667-4AC4-B619-7E47B425FD2C}" srcId="{F070F3B3-8D24-4E18-BE2B-1A2B96778BB2}" destId="{83DB9FCC-49D7-4B8D-9120-A91FBB7F3788}" srcOrd="0" destOrd="0" parTransId="{71BADD2E-B704-4011-B66E-117427E24285}" sibTransId="{091E77C2-455D-442C-839A-3FDB3E5582D1}"/>
    <dgm:cxn modelId="{44FE73C0-3159-4B5A-A218-BAA4D4CFE72D}" type="presOf" srcId="{83DB9FCC-49D7-4B8D-9120-A91FBB7F3788}" destId="{ACC42492-1A24-477B-9F11-2C660B29997B}" srcOrd="0" destOrd="0" presId="urn:microsoft.com/office/officeart/2005/8/layout/hProcess9"/>
    <dgm:cxn modelId="{2AEE0571-8054-49EF-9D58-94C110B96BB3}" type="presParOf" srcId="{F5A01138-7DA9-4976-B3C8-1769AF3B2BA6}" destId="{7D19E4DE-BB2B-4A9E-A038-2405DD0E0468}" srcOrd="0" destOrd="0" presId="urn:microsoft.com/office/officeart/2005/8/layout/hProcess9"/>
    <dgm:cxn modelId="{A8DCFA76-6E89-4FC2-831F-6B00EDE80839}" type="presParOf" srcId="{F5A01138-7DA9-4976-B3C8-1769AF3B2BA6}" destId="{6F1C98F4-75E8-4BFD-A655-59C3AE4B01B7}" srcOrd="1" destOrd="0" presId="urn:microsoft.com/office/officeart/2005/8/layout/hProcess9"/>
    <dgm:cxn modelId="{30D51B1D-F3B6-4435-9A18-AC7D68C7652D}" type="presParOf" srcId="{6F1C98F4-75E8-4BFD-A655-59C3AE4B01B7}" destId="{ACC42492-1A24-477B-9F11-2C660B29997B}" srcOrd="0" destOrd="0" presId="urn:microsoft.com/office/officeart/2005/8/layout/hProcess9"/>
    <dgm:cxn modelId="{19EE19F7-F574-4AA7-83A5-28219EEE2801}" type="presParOf" srcId="{6F1C98F4-75E8-4BFD-A655-59C3AE4B01B7}" destId="{D5600CE7-1E8F-4E17-AD71-0CCC57F889D5}" srcOrd="1" destOrd="0" presId="urn:microsoft.com/office/officeart/2005/8/layout/hProcess9"/>
    <dgm:cxn modelId="{390D7F71-0442-4C24-A7F2-8F883237ADB6}" type="presParOf" srcId="{6F1C98F4-75E8-4BFD-A655-59C3AE4B01B7}" destId="{EBA9BADE-948B-4038-8639-2B67B4B0436E}" srcOrd="2" destOrd="0" presId="urn:microsoft.com/office/officeart/2005/8/layout/hProcess9"/>
    <dgm:cxn modelId="{5D948F6A-4C3C-4CA5-9370-776689C49F90}" type="presParOf" srcId="{6F1C98F4-75E8-4BFD-A655-59C3AE4B01B7}" destId="{8154EB29-14C8-45F2-A5E9-807DB0967114}" srcOrd="3" destOrd="0" presId="urn:microsoft.com/office/officeart/2005/8/layout/hProcess9"/>
    <dgm:cxn modelId="{6045CF95-91C8-41BD-A3B8-ECA29703501C}" type="presParOf" srcId="{6F1C98F4-75E8-4BFD-A655-59C3AE4B01B7}" destId="{D567AA9E-A985-4326-A03E-3AE3F3C4DDF1}" srcOrd="4" destOrd="0" presId="urn:microsoft.com/office/officeart/2005/8/layout/hProcess9"/>
    <dgm:cxn modelId="{AC3F2BD4-B717-4343-A53C-80F44D317BEC}" type="presParOf" srcId="{6F1C98F4-75E8-4BFD-A655-59C3AE4B01B7}" destId="{FEC26380-748E-44D2-95A3-5F109CDFFA46}" srcOrd="5" destOrd="0" presId="urn:microsoft.com/office/officeart/2005/8/layout/hProcess9"/>
    <dgm:cxn modelId="{3C5F4D27-E6D2-45AA-82E0-74E9704541EF}" type="presParOf" srcId="{6F1C98F4-75E8-4BFD-A655-59C3AE4B01B7}" destId="{62F5B099-860E-4802-8611-468217F24DFE}" srcOrd="6" destOrd="0" presId="urn:microsoft.com/office/officeart/2005/8/layout/hProcess9"/>
    <dgm:cxn modelId="{E5FBA5EF-5EFA-4533-90A2-72510865C6CF}" type="presParOf" srcId="{6F1C98F4-75E8-4BFD-A655-59C3AE4B01B7}" destId="{38BA51A3-A8DE-4570-A942-6FF18E5CA08F}" srcOrd="7" destOrd="0" presId="urn:microsoft.com/office/officeart/2005/8/layout/hProcess9"/>
    <dgm:cxn modelId="{79F0CBDC-2FEE-4794-945C-9ED8A6066F4F}" type="presParOf" srcId="{6F1C98F4-75E8-4BFD-A655-59C3AE4B01B7}" destId="{94E253FB-4113-4455-A67A-634604BE788A}" srcOrd="8" destOrd="0" presId="urn:microsoft.com/office/officeart/2005/8/layout/hProcess9"/>
    <dgm:cxn modelId="{C411F5E1-DC18-40C8-A187-BEAFDF43CC6F}" type="presParOf" srcId="{6F1C98F4-75E8-4BFD-A655-59C3AE4B01B7}" destId="{7B5C75AE-D7F4-4BF0-B60D-CE2426771FF5}" srcOrd="9" destOrd="0" presId="urn:microsoft.com/office/officeart/2005/8/layout/hProcess9"/>
    <dgm:cxn modelId="{757A81D0-ABD8-4A62-BEBC-9B6110E8F851}" type="presParOf" srcId="{6F1C98F4-75E8-4BFD-A655-59C3AE4B01B7}" destId="{EB975172-A186-41EA-9EE8-587F27F1DDD4}" srcOrd="10" destOrd="0" presId="urn:microsoft.com/office/officeart/2005/8/layout/hProcess9"/>
    <dgm:cxn modelId="{21821E59-E08A-4532-A18C-CE54A747EF73}" type="presParOf" srcId="{6F1C98F4-75E8-4BFD-A655-59C3AE4B01B7}" destId="{D6E92AD6-BF19-4F86-805F-976496DF8D9C}" srcOrd="11" destOrd="0" presId="urn:microsoft.com/office/officeart/2005/8/layout/hProcess9"/>
    <dgm:cxn modelId="{8CB002F4-DEE4-4116-BDCE-8E6F4E5FA990}" type="presParOf" srcId="{6F1C98F4-75E8-4BFD-A655-59C3AE4B01B7}" destId="{B38069DC-8129-4EBC-B048-FF26B1F28339}" srcOrd="12" destOrd="0" presId="urn:microsoft.com/office/officeart/2005/8/layout/hProcess9"/>
    <dgm:cxn modelId="{C3B09B5A-44C9-407C-8DEA-CAA7FC3857FC}" type="presParOf" srcId="{6F1C98F4-75E8-4BFD-A655-59C3AE4B01B7}" destId="{C7884BE4-47F0-4F07-96B6-83876D7FA86A}" srcOrd="13" destOrd="0" presId="urn:microsoft.com/office/officeart/2005/8/layout/hProcess9"/>
    <dgm:cxn modelId="{497ADD94-9067-4ADF-A9C5-D1446C253EE6}" type="presParOf" srcId="{6F1C98F4-75E8-4BFD-A655-59C3AE4B01B7}" destId="{A9DCCA42-003E-45FB-885B-D2C983E8CB8A}" srcOrd="1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9E4DE-BB2B-4A9E-A038-2405DD0E0468}">
      <dsp:nvSpPr>
        <dsp:cNvPr id="0" name=""/>
        <dsp:cNvSpPr/>
      </dsp:nvSpPr>
      <dsp:spPr>
        <a:xfrm>
          <a:off x="576067" y="0"/>
          <a:ext cx="6800850" cy="50291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C42492-1A24-477B-9F11-2C660B29997B}">
      <dsp:nvSpPr>
        <dsp:cNvPr id="0" name=""/>
        <dsp:cNvSpPr/>
      </dsp:nvSpPr>
      <dsp:spPr>
        <a:xfrm>
          <a:off x="3906"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Request on Medical Grounds </a:t>
          </a:r>
        </a:p>
      </dsp:txBody>
      <dsp:txXfrm>
        <a:off x="46473" y="1551326"/>
        <a:ext cx="786849" cy="1926546"/>
      </dsp:txXfrm>
    </dsp:sp>
    <dsp:sp modelId="{EBA9BADE-948B-4038-8639-2B67B4B0436E}">
      <dsp:nvSpPr>
        <dsp:cNvPr id="0" name=""/>
        <dsp:cNvSpPr/>
      </dsp:nvSpPr>
      <dsp:spPr>
        <a:xfrm>
          <a:off x="993304" y="150527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Medical Opinion  </a:t>
          </a:r>
        </a:p>
      </dsp:txBody>
      <dsp:txXfrm>
        <a:off x="1035871" y="1547846"/>
        <a:ext cx="786849" cy="1926546"/>
      </dsp:txXfrm>
    </dsp:sp>
    <dsp:sp modelId="{D567AA9E-A985-4326-A03E-3AE3F3C4DDF1}">
      <dsp:nvSpPr>
        <dsp:cNvPr id="0" name=""/>
        <dsp:cNvSpPr/>
      </dsp:nvSpPr>
      <dsp:spPr>
        <a:xfrm>
          <a:off x="2038536"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Consultation </a:t>
          </a:r>
        </a:p>
      </dsp:txBody>
      <dsp:txXfrm>
        <a:off x="2081103" y="1551326"/>
        <a:ext cx="786849" cy="1926546"/>
      </dsp:txXfrm>
    </dsp:sp>
    <dsp:sp modelId="{62F5B099-860E-4802-8611-468217F24DFE}">
      <dsp:nvSpPr>
        <dsp:cNvPr id="0" name=""/>
        <dsp:cNvSpPr/>
      </dsp:nvSpPr>
      <dsp:spPr>
        <a:xfrm>
          <a:off x="3055850"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Sick Leave Credits </a:t>
          </a:r>
        </a:p>
      </dsp:txBody>
      <dsp:txXfrm>
        <a:off x="3098417" y="1551326"/>
        <a:ext cx="786849" cy="1926546"/>
      </dsp:txXfrm>
    </dsp:sp>
    <dsp:sp modelId="{94E253FB-4113-4455-A67A-634604BE788A}">
      <dsp:nvSpPr>
        <dsp:cNvPr id="0" name=""/>
        <dsp:cNvSpPr/>
      </dsp:nvSpPr>
      <dsp:spPr>
        <a:xfrm>
          <a:off x="4073165"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Calculation  </a:t>
          </a:r>
        </a:p>
        <a:p>
          <a:pPr marL="0" lvl="0" indent="0" algn="ctr" defTabSz="444500">
            <a:lnSpc>
              <a:spcPct val="90000"/>
            </a:lnSpc>
            <a:spcBef>
              <a:spcPct val="0"/>
            </a:spcBef>
            <a:spcAft>
              <a:spcPct val="35000"/>
            </a:spcAft>
            <a:buNone/>
          </a:pPr>
          <a:endParaRPr lang="en-US" sz="1000" kern="1200" dirty="0"/>
        </a:p>
      </dsp:txBody>
      <dsp:txXfrm>
        <a:off x="4115732" y="1551326"/>
        <a:ext cx="786849" cy="1926546"/>
      </dsp:txXfrm>
    </dsp:sp>
    <dsp:sp modelId="{EB975172-A186-41EA-9EE8-587F27F1DDD4}">
      <dsp:nvSpPr>
        <dsp:cNvPr id="0" name=""/>
        <dsp:cNvSpPr/>
      </dsp:nvSpPr>
      <dsp:spPr>
        <a:xfrm>
          <a:off x="5090479"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Funding &amp; Payments</a:t>
          </a:r>
        </a:p>
      </dsp:txBody>
      <dsp:txXfrm>
        <a:off x="5133046" y="1551326"/>
        <a:ext cx="786849" cy="1926546"/>
      </dsp:txXfrm>
    </dsp:sp>
    <dsp:sp modelId="{B38069DC-8129-4EBC-B048-FF26B1F28339}">
      <dsp:nvSpPr>
        <dsp:cNvPr id="0" name=""/>
        <dsp:cNvSpPr/>
      </dsp:nvSpPr>
      <dsp:spPr>
        <a:xfrm>
          <a:off x="6107794" y="1508759"/>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Exiting</a:t>
          </a:r>
        </a:p>
      </dsp:txBody>
      <dsp:txXfrm>
        <a:off x="6150361" y="1551326"/>
        <a:ext cx="786849" cy="1926546"/>
      </dsp:txXfrm>
    </dsp:sp>
    <dsp:sp modelId="{A9DCCA42-003E-45FB-885B-D2C983E8CB8A}">
      <dsp:nvSpPr>
        <dsp:cNvPr id="0" name=""/>
        <dsp:cNvSpPr/>
      </dsp:nvSpPr>
      <dsp:spPr>
        <a:xfrm>
          <a:off x="7113857" y="1493913"/>
          <a:ext cx="871983" cy="2011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Records Management </a:t>
          </a:r>
        </a:p>
      </dsp:txBody>
      <dsp:txXfrm>
        <a:off x="7156424" y="1536480"/>
        <a:ext cx="786849" cy="192654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6400" cy="496888"/>
          </a:xfrm>
          <a:prstGeom prst="rect">
            <a:avLst/>
          </a:prstGeom>
        </p:spPr>
        <p:txBody>
          <a:bodyPr vert="horz" lIns="89148" tIns="44574" rIns="89148" bIns="44574" rtlCol="0"/>
          <a:lstStyle>
            <a:lvl1pPr algn="l" fontAlgn="auto">
              <a:spcBef>
                <a:spcPts val="0"/>
              </a:spcBef>
              <a:spcAft>
                <a:spcPts val="0"/>
              </a:spcAft>
              <a:defRPr sz="1100">
                <a:latin typeface="+mn-lt"/>
              </a:defRPr>
            </a:lvl1pPr>
          </a:lstStyle>
          <a:p>
            <a:pPr>
              <a:defRPr/>
            </a:pPr>
            <a:endParaRPr lang="en-GB"/>
          </a:p>
        </p:txBody>
      </p:sp>
      <p:sp>
        <p:nvSpPr>
          <p:cNvPr id="3" name="Date Placeholder 2"/>
          <p:cNvSpPr>
            <a:spLocks noGrp="1"/>
          </p:cNvSpPr>
          <p:nvPr>
            <p:ph type="dt" sz="quarter" idx="1"/>
          </p:nvPr>
        </p:nvSpPr>
        <p:spPr>
          <a:xfrm>
            <a:off x="3849689" y="2"/>
            <a:ext cx="2946400" cy="496888"/>
          </a:xfrm>
          <a:prstGeom prst="rect">
            <a:avLst/>
          </a:prstGeom>
        </p:spPr>
        <p:txBody>
          <a:bodyPr vert="horz" lIns="89148" tIns="44574" rIns="89148" bIns="44574" rtlCol="0"/>
          <a:lstStyle>
            <a:lvl1pPr algn="r" fontAlgn="auto">
              <a:spcBef>
                <a:spcPts val="0"/>
              </a:spcBef>
              <a:spcAft>
                <a:spcPts val="0"/>
              </a:spcAft>
              <a:defRPr sz="1100">
                <a:latin typeface="+mn-lt"/>
              </a:defRPr>
            </a:lvl1pPr>
          </a:lstStyle>
          <a:p>
            <a:pPr>
              <a:defRPr/>
            </a:pPr>
            <a:fld id="{8284E127-6C9A-40AB-AC7A-5AC846E0E1EF}" type="datetimeFigureOut">
              <a:rPr lang="en-GB"/>
              <a:pPr>
                <a:defRPr/>
              </a:pPr>
              <a:t>30/11/2023</a:t>
            </a:fld>
            <a:endParaRPr lang="en-GB" dirty="0"/>
          </a:p>
        </p:txBody>
      </p:sp>
      <p:sp>
        <p:nvSpPr>
          <p:cNvPr id="4" name="Footer Placeholder 3"/>
          <p:cNvSpPr>
            <a:spLocks noGrp="1"/>
          </p:cNvSpPr>
          <p:nvPr>
            <p:ph type="ftr" sz="quarter" idx="2"/>
          </p:nvPr>
        </p:nvSpPr>
        <p:spPr>
          <a:xfrm>
            <a:off x="0" y="9428165"/>
            <a:ext cx="2946400" cy="496886"/>
          </a:xfrm>
          <a:prstGeom prst="rect">
            <a:avLst/>
          </a:prstGeom>
        </p:spPr>
        <p:txBody>
          <a:bodyPr vert="horz" lIns="89148" tIns="44574" rIns="89148" bIns="44574" rtlCol="0" anchor="b"/>
          <a:lstStyle>
            <a:lvl1pPr algn="l" fontAlgn="auto">
              <a:spcBef>
                <a:spcPts val="0"/>
              </a:spcBef>
              <a:spcAft>
                <a:spcPts val="0"/>
              </a:spcAft>
              <a:defRPr sz="1100">
                <a:latin typeface="+mn-lt"/>
              </a:defRPr>
            </a:lvl1pPr>
          </a:lstStyle>
          <a:p>
            <a:pPr>
              <a:defRPr/>
            </a:pPr>
            <a:endParaRPr lang="en-GB"/>
          </a:p>
        </p:txBody>
      </p:sp>
      <p:sp>
        <p:nvSpPr>
          <p:cNvPr id="5" name="Slide Number Placeholder 4"/>
          <p:cNvSpPr>
            <a:spLocks noGrp="1"/>
          </p:cNvSpPr>
          <p:nvPr>
            <p:ph type="sldNum" sz="quarter" idx="3"/>
          </p:nvPr>
        </p:nvSpPr>
        <p:spPr>
          <a:xfrm>
            <a:off x="3849689" y="9428165"/>
            <a:ext cx="2946400" cy="496886"/>
          </a:xfrm>
          <a:prstGeom prst="rect">
            <a:avLst/>
          </a:prstGeom>
        </p:spPr>
        <p:txBody>
          <a:bodyPr vert="horz" lIns="89148" tIns="44574" rIns="89148" bIns="44574" rtlCol="0" anchor="b"/>
          <a:lstStyle>
            <a:lvl1pPr algn="r" fontAlgn="auto">
              <a:spcBef>
                <a:spcPts val="0"/>
              </a:spcBef>
              <a:spcAft>
                <a:spcPts val="0"/>
              </a:spcAft>
              <a:defRPr sz="1100">
                <a:latin typeface="+mn-lt"/>
              </a:defRPr>
            </a:lvl1pPr>
          </a:lstStyle>
          <a:p>
            <a:pPr>
              <a:defRPr/>
            </a:pPr>
            <a:fld id="{BF682D59-B486-4A5F-87D7-668A8A0A5F0F}" type="slidenum">
              <a:rPr lang="en-GB"/>
              <a:pPr>
                <a:defRPr/>
              </a:pPr>
              <a:t>‹#›</a:t>
            </a:fld>
            <a:endParaRPr lang="en-GB" dirty="0"/>
          </a:p>
        </p:txBody>
      </p:sp>
    </p:spTree>
    <p:extLst>
      <p:ext uri="{BB962C8B-B14F-4D97-AF65-F5344CB8AC3E}">
        <p14:creationId xmlns:p14="http://schemas.microsoft.com/office/powerpoint/2010/main" val="2439691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6400" cy="496888"/>
          </a:xfrm>
          <a:prstGeom prst="rect">
            <a:avLst/>
          </a:prstGeom>
        </p:spPr>
        <p:txBody>
          <a:bodyPr vert="horz" lIns="89148" tIns="44574" rIns="89148" bIns="44574" rtlCol="0"/>
          <a:lstStyle>
            <a:lvl1pPr algn="l" fontAlgn="auto">
              <a:spcBef>
                <a:spcPts val="0"/>
              </a:spcBef>
              <a:spcAft>
                <a:spcPts val="0"/>
              </a:spcAft>
              <a:defRPr sz="1100">
                <a:latin typeface="+mn-lt"/>
              </a:defRPr>
            </a:lvl1pPr>
          </a:lstStyle>
          <a:p>
            <a:pPr>
              <a:defRPr/>
            </a:pPr>
            <a:endParaRPr lang="en-GB"/>
          </a:p>
        </p:txBody>
      </p:sp>
      <p:sp>
        <p:nvSpPr>
          <p:cNvPr id="3" name="Date Placeholder 2"/>
          <p:cNvSpPr>
            <a:spLocks noGrp="1"/>
          </p:cNvSpPr>
          <p:nvPr>
            <p:ph type="dt" idx="1"/>
          </p:nvPr>
        </p:nvSpPr>
        <p:spPr>
          <a:xfrm>
            <a:off x="3849689" y="2"/>
            <a:ext cx="2946400" cy="496888"/>
          </a:xfrm>
          <a:prstGeom prst="rect">
            <a:avLst/>
          </a:prstGeom>
        </p:spPr>
        <p:txBody>
          <a:bodyPr vert="horz" lIns="89148" tIns="44574" rIns="89148" bIns="44574" rtlCol="0"/>
          <a:lstStyle>
            <a:lvl1pPr algn="r" fontAlgn="auto">
              <a:spcBef>
                <a:spcPts val="0"/>
              </a:spcBef>
              <a:spcAft>
                <a:spcPts val="0"/>
              </a:spcAft>
              <a:defRPr sz="1100">
                <a:latin typeface="+mn-lt"/>
              </a:defRPr>
            </a:lvl1pPr>
          </a:lstStyle>
          <a:p>
            <a:pPr>
              <a:defRPr/>
            </a:pPr>
            <a:fld id="{F4F31B94-A662-45C5-BE82-E0645E13A4C0}" type="datetimeFigureOut">
              <a:rPr lang="en-GB"/>
              <a:pPr>
                <a:defRPr/>
              </a:pPr>
              <a:t>30/11/2023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9148" tIns="44574" rIns="89148" bIns="44574" rtlCol="0" anchor="ctr"/>
          <a:lstStyle/>
          <a:p>
            <a:pPr lvl="0"/>
            <a:endParaRPr lang="en-GB" noProof="0" dirty="0"/>
          </a:p>
        </p:txBody>
      </p:sp>
      <p:sp>
        <p:nvSpPr>
          <p:cNvPr id="5" name="Notes Placeholder 4"/>
          <p:cNvSpPr>
            <a:spLocks noGrp="1"/>
          </p:cNvSpPr>
          <p:nvPr>
            <p:ph type="body" sz="quarter" idx="3"/>
          </p:nvPr>
        </p:nvSpPr>
        <p:spPr>
          <a:xfrm>
            <a:off x="679451" y="4714875"/>
            <a:ext cx="5438774" cy="4467224"/>
          </a:xfrm>
          <a:prstGeom prst="rect">
            <a:avLst/>
          </a:prstGeom>
        </p:spPr>
        <p:txBody>
          <a:bodyPr vert="horz" lIns="89148" tIns="44574" rIns="89148" bIns="4457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65"/>
            <a:ext cx="2946400" cy="496886"/>
          </a:xfrm>
          <a:prstGeom prst="rect">
            <a:avLst/>
          </a:prstGeom>
        </p:spPr>
        <p:txBody>
          <a:bodyPr vert="horz" lIns="89148" tIns="44574" rIns="89148" bIns="44574" rtlCol="0" anchor="b"/>
          <a:lstStyle>
            <a:lvl1pPr algn="l" fontAlgn="auto">
              <a:spcBef>
                <a:spcPts val="0"/>
              </a:spcBef>
              <a:spcAft>
                <a:spcPts val="0"/>
              </a:spcAft>
              <a:defRPr sz="1100">
                <a:latin typeface="+mn-lt"/>
              </a:defRPr>
            </a:lvl1pPr>
          </a:lstStyle>
          <a:p>
            <a:pPr>
              <a:defRPr/>
            </a:pPr>
            <a:endParaRPr lang="en-GB"/>
          </a:p>
        </p:txBody>
      </p:sp>
      <p:sp>
        <p:nvSpPr>
          <p:cNvPr id="7" name="Slide Number Placeholder 6"/>
          <p:cNvSpPr>
            <a:spLocks noGrp="1"/>
          </p:cNvSpPr>
          <p:nvPr>
            <p:ph type="sldNum" sz="quarter" idx="5"/>
          </p:nvPr>
        </p:nvSpPr>
        <p:spPr>
          <a:xfrm>
            <a:off x="3849689" y="9428165"/>
            <a:ext cx="2946400" cy="496886"/>
          </a:xfrm>
          <a:prstGeom prst="rect">
            <a:avLst/>
          </a:prstGeom>
        </p:spPr>
        <p:txBody>
          <a:bodyPr vert="horz" lIns="89148" tIns="44574" rIns="89148" bIns="44574" rtlCol="0" anchor="b"/>
          <a:lstStyle>
            <a:lvl1pPr algn="r" fontAlgn="auto">
              <a:spcBef>
                <a:spcPts val="0"/>
              </a:spcBef>
              <a:spcAft>
                <a:spcPts val="0"/>
              </a:spcAft>
              <a:defRPr sz="1100">
                <a:latin typeface="+mn-lt"/>
              </a:defRPr>
            </a:lvl1pPr>
          </a:lstStyle>
          <a:p>
            <a:pPr>
              <a:defRPr/>
            </a:pPr>
            <a:fld id="{3E62FACA-FCA5-49ED-A303-16DA7DD265E4}" type="slidenum">
              <a:rPr lang="en-GB"/>
              <a:pPr>
                <a:defRPr/>
              </a:pPr>
              <a:t>‹#›</a:t>
            </a:fld>
            <a:endParaRPr lang="en-GB" dirty="0"/>
          </a:p>
        </p:txBody>
      </p:sp>
    </p:spTree>
    <p:extLst>
      <p:ext uri="{BB962C8B-B14F-4D97-AF65-F5344CB8AC3E}">
        <p14:creationId xmlns:p14="http://schemas.microsoft.com/office/powerpoint/2010/main" val="4182519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a:p>
        </p:txBody>
      </p:sp>
      <p:sp>
        <p:nvSpPr>
          <p:cNvPr id="4" name="Slide Number Placeholder 3"/>
          <p:cNvSpPr>
            <a:spLocks noGrp="1"/>
          </p:cNvSpPr>
          <p:nvPr>
            <p:ph type="sldNum" sz="quarter" idx="5"/>
          </p:nvPr>
        </p:nvSpPr>
        <p:spPr/>
        <p:txBody>
          <a:bodyPr/>
          <a:lstStyle/>
          <a:p>
            <a:pPr>
              <a:defRPr/>
            </a:pPr>
            <a:fld id="{D6B864BB-6696-4E7D-8FFF-90CB8B2F8648}" type="slidenum">
              <a:rPr lang="en-AU" smtClean="0">
                <a:solidFill>
                  <a:prstClr val="black"/>
                </a:solidFill>
              </a:rPr>
              <a:pPr>
                <a:defRPr/>
              </a:pPr>
              <a:t>1</a:t>
            </a:fld>
            <a:endParaRPr lang="en-AU">
              <a:solidFill>
                <a:prstClr val="black"/>
              </a:solidFill>
            </a:endParaRPr>
          </a:p>
        </p:txBody>
      </p:sp>
    </p:spTree>
    <p:extLst>
      <p:ext uri="{BB962C8B-B14F-4D97-AF65-F5344CB8AC3E}">
        <p14:creationId xmlns:p14="http://schemas.microsoft.com/office/powerpoint/2010/main" val="423811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143000"/>
            <a:ext cx="8001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353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217260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673846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59392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914400" y="1449388"/>
            <a:ext cx="81692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914400" y="1371600"/>
            <a:ext cx="8169275"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Rectangle 9"/>
          <p:cNvSpPr/>
          <p:nvPr/>
        </p:nvSpPr>
        <p:spPr>
          <a:xfrm>
            <a:off x="914400" y="2971800"/>
            <a:ext cx="8169275"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11" name="Picture 10"/>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2" name="TextBox 18"/>
          <p:cNvSpPr txBox="1">
            <a:spLocks noChangeArrowheads="1"/>
          </p:cNvSpPr>
          <p:nvPr/>
        </p:nvSpPr>
        <p:spPr bwMode="auto">
          <a:xfrm rot="16200000">
            <a:off x="-2420143" y="3426618"/>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endParaRPr lang="en-GB" sz="2400">
              <a:solidFill>
                <a:srgbClr val="000000"/>
              </a:solidFill>
              <a:latin typeface="Lucida Calligraphy" pitchFamily="66" charset="0"/>
            </a:endParaRPr>
          </a:p>
        </p:txBody>
      </p:sp>
      <p:sp>
        <p:nvSpPr>
          <p:cNvPr id="13" name="Rectangle 19"/>
          <p:cNvSpPr>
            <a:spLocks noChangeArrowheads="1"/>
          </p:cNvSpPr>
          <p:nvPr/>
        </p:nvSpPr>
        <p:spPr bwMode="auto">
          <a:xfrm>
            <a:off x="4343400" y="61722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AU" altLang="en-US" sz="2400">
                <a:solidFill>
                  <a:srgbClr val="696464"/>
                </a:solidFill>
                <a:latin typeface="Plantagenet Cherokee" pitchFamily="18" charset="0"/>
              </a:rPr>
              <a:t>www.dpm.gov.pg</a:t>
            </a:r>
            <a:endParaRPr lang="en-AU" altLang="en-US" sz="2000">
              <a:solidFill>
                <a:srgbClr val="696464"/>
              </a:solidFill>
              <a:latin typeface="Plantagenet Cherokee" pitchFamily="18" charset="0"/>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1505930"/>
            <a:ext cx="77724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46050" y="6210300"/>
            <a:ext cx="457200" cy="457200"/>
          </a:xfrm>
          <a:prstGeom prst="ellipse">
            <a:avLst/>
          </a:prstGeom>
        </p:spPr>
        <p:txBody>
          <a:bodyPr/>
          <a:lstStyle>
            <a:lvl1pPr>
              <a:defRPr sz="1400">
                <a:solidFill>
                  <a:srgbClr val="FFFFFF"/>
                </a:solidFill>
              </a:defRPr>
            </a:lvl1pPr>
          </a:lstStyle>
          <a:p>
            <a:pPr>
              <a:defRPr/>
            </a:pPr>
            <a:fld id="{8860E9FA-1959-4C2B-AF28-B9199D78933C}" type="slidenum">
              <a:rPr lang="en-GB"/>
              <a:pPr>
                <a:defRPr/>
              </a:pPr>
              <a:t>‹#›</a:t>
            </a:fld>
            <a:endParaRPr lang="en-GB" dirty="0"/>
          </a:p>
        </p:txBody>
      </p:sp>
    </p:spTree>
    <p:extLst>
      <p:ext uri="{BB962C8B-B14F-4D97-AF65-F5344CB8AC3E}">
        <p14:creationId xmlns:p14="http://schemas.microsoft.com/office/powerpoint/2010/main" val="333074787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r>
              <a:rPr lang="en-US">
                <a:solidFill>
                  <a:srgbClr val="696464"/>
                </a:solidFill>
              </a:rPr>
              <a:t>Department of Personnel Management                   www.dpm.gov.pg</a:t>
            </a:r>
            <a:endParaRPr lang="en-GB" dirty="0">
              <a:solidFill>
                <a:srgbClr val="696464"/>
              </a:solidFill>
            </a:endParaRPr>
          </a:p>
        </p:txBody>
      </p:sp>
    </p:spTree>
    <p:extLst>
      <p:ext uri="{BB962C8B-B14F-4D97-AF65-F5344CB8AC3E}">
        <p14:creationId xmlns:p14="http://schemas.microsoft.com/office/powerpoint/2010/main" val="3105399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10" name="Footer Placeholder 4"/>
          <p:cNvSpPr>
            <a:spLocks noGrp="1"/>
          </p:cNvSpPr>
          <p:nvPr>
            <p:ph type="ftr" sz="quarter" idx="11"/>
          </p:nvPr>
        </p:nvSpPr>
        <p:spPr>
          <a:xfrm>
            <a:off x="800100" y="6172200"/>
            <a:ext cx="4000500" cy="457200"/>
          </a:xfrm>
          <a:prstGeom prst="rect">
            <a:avLst/>
          </a:prstGeom>
        </p:spPr>
        <p:txBody>
          <a:bodyPr/>
          <a:lstStyle>
            <a:lvl1pPr>
              <a:defRPr/>
            </a:lvl1pPr>
          </a:lstStyle>
          <a:p>
            <a:pPr>
              <a:defRPr/>
            </a:pPr>
            <a:endParaRPr lang="en-GB">
              <a:solidFill>
                <a:prstClr val="black"/>
              </a:solidFill>
            </a:endParaRPr>
          </a:p>
        </p:txBody>
      </p:sp>
      <p:sp>
        <p:nvSpPr>
          <p:cNvPr id="11" name="Slide Number Placeholder 5"/>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6FBE560C-8299-4241-A2BA-64619AD7D32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69971058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6"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7"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CA4762C3-37B0-49CF-98C3-9221AC06C5DB}"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957338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26D2E404-CD1F-4F7E-9776-5BF8C707222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156947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4"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5"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8BA197E7-D287-475D-B05C-CC52751F7BA7}"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086607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3"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4"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FFC6126-4276-419C-915E-1E50DCDCC140}"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36625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433860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5"/>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6"/>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309DEC8-BBA9-4B09-BCF7-5C932F9A7A1D}"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53013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9" name="Footer Placeholder 5"/>
          <p:cNvSpPr>
            <a:spLocks noGrp="1"/>
          </p:cNvSpPr>
          <p:nvPr>
            <p:ph type="ftr" sz="quarter" idx="11"/>
          </p:nvPr>
        </p:nvSpPr>
        <p:spPr>
          <a:xfrm>
            <a:off x="914400" y="6172200"/>
            <a:ext cx="3886200" cy="457200"/>
          </a:xfrm>
          <a:prstGeom prst="rect">
            <a:avLst/>
          </a:prstGeom>
        </p:spPr>
        <p:txBody>
          <a:bodyPr/>
          <a:lstStyle>
            <a:lvl1pPr>
              <a:defRPr/>
            </a:lvl1pPr>
          </a:lstStyle>
          <a:p>
            <a:pPr>
              <a:defRPr/>
            </a:pPr>
            <a:endParaRPr lang="en-GB">
              <a:solidFill>
                <a:prstClr val="black"/>
              </a:solidFill>
            </a:endParaRPr>
          </a:p>
        </p:txBody>
      </p:sp>
      <p:sp>
        <p:nvSpPr>
          <p:cNvPr id="10" name="Slide Number Placeholder 6"/>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E6E9BA51-4C53-4BCE-9AE2-D4B77839D2E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310579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D8671F9C-CAED-4B09-A40E-434CE92545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6255548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0CBC6EF-E775-4426-B51D-BBA52CDC3B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14404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1579270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6AC4A-8130-49F3-BB38-79FE1F283A5B}" type="datetimeFigureOut">
              <a:rPr lang="en-US" smtClean="0"/>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932467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214997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26AC4A-8130-49F3-BB38-79FE1F283A5B}" type="datetimeFigureOut">
              <a:rPr lang="en-US" smtClean="0"/>
              <a:t>11/30/2023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83812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26AC4A-8130-49F3-BB38-79FE1F283A5B}" type="datetimeFigureOut">
              <a:rPr lang="en-US" smtClean="0"/>
              <a:t>11/30/2023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153837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6AC4A-8130-49F3-BB38-79FE1F283A5B}" type="datetimeFigureOut">
              <a:rPr lang="en-US" smtClean="0"/>
              <a:t>11/30/2023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342493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t>‹#›</a:t>
            </a:fld>
            <a:endParaRPr lang="en-US"/>
          </a:p>
        </p:txBody>
      </p:sp>
    </p:spTree>
    <p:extLst>
      <p:ext uri="{BB962C8B-B14F-4D97-AF65-F5344CB8AC3E}">
        <p14:creationId xmlns:p14="http://schemas.microsoft.com/office/powerpoint/2010/main" val="22080446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066800"/>
            <a:ext cx="8001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p:txBody>
      </p:sp>
      <p:pic>
        <p:nvPicPr>
          <p:cNvPr id="10" name="Picture 9"/>
          <p:cNvPicPr/>
          <p:nvPr/>
        </p:nvPicPr>
        <p:blipFill>
          <a:blip r:embed="rId4"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032" name="TextBox 10"/>
          <p:cNvSpPr txBox="1">
            <a:spLocks noChangeArrowheads="1"/>
          </p:cNvSpPr>
          <p:nvPr/>
        </p:nvSpPr>
        <p:spPr bwMode="auto">
          <a:xfrm rot="-5400000">
            <a:off x="-2420143" y="3272879"/>
            <a:ext cx="5791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dirty="0">
                <a:solidFill>
                  <a:srgbClr val="000000"/>
                </a:solidFill>
                <a:latin typeface="Lucida Calligraphy" pitchFamily="66" charset="0"/>
              </a:rPr>
              <a:t>“Rise Up, Step Up, Speak Up”</a:t>
            </a:r>
          </a:p>
          <a:p>
            <a:pPr algn="ctr" eaLnBrk="1" hangingPunct="1">
              <a:defRPr/>
            </a:pPr>
            <a:r>
              <a:rPr lang="en-AU" sz="2000" b="0" dirty="0">
                <a:solidFill>
                  <a:srgbClr val="000000"/>
                </a:solidFill>
                <a:latin typeface="Arial" panose="020B0604020202020204" pitchFamily="34" charset="0"/>
                <a:cs typeface="Arial" panose="020B0604020202020204" pitchFamily="34" charset="0"/>
              </a:rPr>
              <a:t>Department of Personnel Management</a:t>
            </a:r>
            <a:endParaRPr lang="en-GB" sz="2000" b="0" dirty="0">
              <a:solidFill>
                <a:srgbClr val="000000"/>
              </a:solidFill>
              <a:latin typeface="Arial" panose="020B0604020202020204" pitchFamily="34" charset="0"/>
              <a:cs typeface="Arial" panose="020B0604020202020204" pitchFamily="34" charset="0"/>
            </a:endParaRPr>
          </a:p>
        </p:txBody>
      </p:sp>
      <p:sp>
        <p:nvSpPr>
          <p:cNvPr id="11" name="Date Placeholder 13"/>
          <p:cNvSpPr txBox="1">
            <a:spLocks/>
          </p:cNvSpPr>
          <p:nvPr/>
        </p:nvSpPr>
        <p:spPr>
          <a:xfrm rot="16200000">
            <a:off x="-2331815" y="3647382"/>
            <a:ext cx="6264696" cy="119290"/>
          </a:xfrm>
          <a:prstGeom prst="rect">
            <a:avLst/>
          </a:prstGeom>
        </p:spPr>
        <p:txBody>
          <a:bodyPr anchor="t" anchorCtr="0"/>
          <a:lstStyle>
            <a:defPPr>
              <a:defRPr lang="en-US"/>
            </a:defPPr>
            <a:lvl1pPr algn="l" rtl="0" eaLnBrk="1" fontAlgn="auto" latinLnBrk="0" hangingPunct="1">
              <a:spcBef>
                <a:spcPts val="0"/>
              </a:spcBef>
              <a:spcAft>
                <a:spcPts val="0"/>
              </a:spcAft>
              <a:defRPr kumimoji="0" sz="900" kern="1200">
                <a:solidFill>
                  <a:schemeClr val="tx2"/>
                </a:solidFill>
                <a:latin typeface="Monotype Corsiva" panose="03010101010201010101" pitchFamily="66"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base">
              <a:spcBef>
                <a:spcPct val="0"/>
              </a:spcBef>
              <a:spcAft>
                <a:spcPct val="0"/>
              </a:spcAft>
              <a:defRPr/>
            </a:pPr>
            <a:r>
              <a:rPr lang="en-GB" dirty="0">
                <a:solidFill>
                  <a:prstClr val="black"/>
                </a:solidFill>
              </a:rPr>
              <a:t>Intellectual property of Department of Personnel Management – Not to be used without written permission by Secretary DPM 14 November 2014</a:t>
            </a:r>
          </a:p>
          <a:p>
            <a:pPr>
              <a:defRPr/>
            </a:pPr>
            <a:endParaRPr lang="en-GB" dirty="0"/>
          </a:p>
        </p:txBody>
      </p:sp>
    </p:spTree>
  </p:cSld>
  <p:clrMap bg1="lt1" tx1="dk1" bg2="lt2" tx2="dk2" accent1="accent1" accent2="accent2" accent3="accent3" accent4="accent4" accent5="accent5" accent6="accent6" hlink="hlink" folHlink="folHlink"/>
  <p:sldLayoutIdLst>
    <p:sldLayoutId id="2147484374" r:id="rId1"/>
  </p:sldLayoutIdLs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6AC4A-8130-49F3-BB38-79FE1F283A5B}" type="datetimeFigureOut">
              <a:rPr lang="en-US" smtClean="0"/>
              <a:t>11/30/2023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D81E0-9D3B-49CE-B100-52C89E12FCC2}" type="slidenum">
              <a:rPr lang="en-US" smtClean="0"/>
              <a:t>‹#›</a:t>
            </a:fld>
            <a:endParaRPr lang="en-US"/>
          </a:p>
        </p:txBody>
      </p:sp>
    </p:spTree>
    <p:extLst>
      <p:ext uri="{BB962C8B-B14F-4D97-AF65-F5344CB8AC3E}">
        <p14:creationId xmlns:p14="http://schemas.microsoft.com/office/powerpoint/2010/main" val="1568643717"/>
      </p:ext>
    </p:extLst>
  </p:cSld>
  <p:clrMap bg1="lt1" tx1="dk1" bg2="lt2" tx2="dk2" accent1="accent1" accent2="accent2" accent3="accent3" accent4="accent4" accent5="accent5" accent6="accent6" hlink="hlink" folHlink="folHlink"/>
  <p:sldLayoutIdLst>
    <p:sldLayoutId id="2147484434" r:id="rId1"/>
    <p:sldLayoutId id="2147484435" r:id="rId2"/>
    <p:sldLayoutId id="2147484436" r:id="rId3"/>
    <p:sldLayoutId id="2147484437" r:id="rId4"/>
    <p:sldLayoutId id="2147484438" r:id="rId5"/>
    <p:sldLayoutId id="2147484439" r:id="rId6"/>
    <p:sldLayoutId id="2147484440" r:id="rId7"/>
    <p:sldLayoutId id="2147484441" r:id="rId8"/>
    <p:sldLayoutId id="2147484442" r:id="rId9"/>
    <p:sldLayoutId id="2147484443" r:id="rId10"/>
    <p:sldLayoutId id="214748444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052"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914400" y="1066800"/>
            <a:ext cx="8001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4"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2055" name="TextBox 10"/>
          <p:cNvSpPr txBox="1">
            <a:spLocks noChangeArrowheads="1"/>
          </p:cNvSpPr>
          <p:nvPr/>
        </p:nvSpPr>
        <p:spPr bwMode="auto">
          <a:xfrm rot="-5400000">
            <a:off x="-2404268" y="3234531"/>
            <a:ext cx="57912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p>
          <a:p>
            <a:pPr algn="ctr" eaLnBrk="1" hangingPunct="1">
              <a:spcBef>
                <a:spcPts val="600"/>
              </a:spcBef>
              <a:defRPr/>
            </a:pPr>
            <a:r>
              <a:rPr lang="en-AU" sz="2000">
                <a:solidFill>
                  <a:srgbClr val="000000"/>
                </a:solidFill>
                <a:latin typeface="Plantagenet Cherokee" pitchFamily="18" charset="0"/>
              </a:rPr>
              <a:t>Department of Personnel Management</a:t>
            </a:r>
            <a:endParaRPr lang="en-GB" sz="2000">
              <a:solidFill>
                <a:srgbClr val="000000"/>
              </a:solidFill>
              <a:latin typeface="Plantagenet Cherokee" pitchFamily="18" charset="0"/>
            </a:endParaRPr>
          </a:p>
        </p:txBody>
      </p:sp>
      <p:sp>
        <p:nvSpPr>
          <p:cNvPr id="2056" name="TextBox 11"/>
          <p:cNvSpPr txBox="1">
            <a:spLocks noChangeArrowheads="1"/>
          </p:cNvSpPr>
          <p:nvPr/>
        </p:nvSpPr>
        <p:spPr bwMode="auto">
          <a:xfrm>
            <a:off x="0" y="6299200"/>
            <a:ext cx="1066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AU" sz="1000">
                <a:solidFill>
                  <a:prstClr val="black"/>
                </a:solidFill>
                <a:latin typeface="Arial Narrow" pitchFamily="34" charset="0"/>
              </a:rPr>
              <a:t>www.dpm.gov.pg</a:t>
            </a:r>
            <a:endParaRPr lang="en-GB" sz="1000">
              <a:solidFill>
                <a:prstClr val="black"/>
              </a:solidFill>
              <a:latin typeface="Arial Narrow" pitchFamily="34" charset="0"/>
            </a:endParaRPr>
          </a:p>
        </p:txBody>
      </p:sp>
    </p:spTree>
    <p:extLst>
      <p:ext uri="{BB962C8B-B14F-4D97-AF65-F5344CB8AC3E}">
        <p14:creationId xmlns:p14="http://schemas.microsoft.com/office/powerpoint/2010/main" val="3858187485"/>
      </p:ext>
    </p:extLst>
  </p:cSld>
  <p:clrMap bg1="lt1" tx1="dk1" bg2="lt2" tx2="dk2" accent1="accent1" accent2="accent2" accent3="accent3" accent4="accent4" accent5="accent5" accent6="accent6" hlink="hlink" folHlink="folHlink"/>
  <p:sldLayoutIdLst>
    <p:sldLayoutId id="2147484448" r:id="rId1"/>
    <p:sldLayoutId id="2147484449" r:id="rId2"/>
    <p:sldLayoutId id="2147484450" r:id="rId3"/>
    <p:sldLayoutId id="2147484451" r:id="rId4"/>
    <p:sldLayoutId id="2147484452" r:id="rId5"/>
    <p:sldLayoutId id="2147484453" r:id="rId6"/>
    <p:sldLayoutId id="2147484454" r:id="rId7"/>
    <p:sldLayoutId id="2147484455" r:id="rId8"/>
    <p:sldLayoutId id="2147484456" r:id="rId9"/>
    <p:sldLayoutId id="2147484457" r:id="rId10"/>
    <p:sldLayoutId id="2147484458" r:id="rId11"/>
  </p:sldLayoutIdLst>
  <p:hf sldNum="0" hdr="0" ft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971600" y="118758"/>
            <a:ext cx="7772400" cy="5686506"/>
          </a:xfrm>
        </p:spPr>
        <p:txBody>
          <a:bodyPr/>
          <a:lstStyle/>
          <a:p>
            <a:pPr algn="ctr" eaLnBrk="1" hangingPunct="1">
              <a:spcAft>
                <a:spcPts val="1200"/>
              </a:spcAft>
              <a:defRPr/>
            </a:pPr>
            <a:br>
              <a:rPr lang="en-AU" sz="4800" dirty="0">
                <a:solidFill>
                  <a:schemeClr val="accent4">
                    <a:lumMod val="75000"/>
                  </a:schemeClr>
                </a:solidFill>
              </a:rPr>
            </a:br>
            <a:br>
              <a:rPr lang="en-AU" sz="1200" b="0" dirty="0">
                <a:solidFill>
                  <a:schemeClr val="accent4">
                    <a:lumMod val="75000"/>
                  </a:schemeClr>
                </a:solidFill>
              </a:rPr>
            </a:br>
            <a:endParaRPr lang="en-GB" sz="2800" b="0" dirty="0">
              <a:solidFill>
                <a:schemeClr val="tx1"/>
              </a:solidFill>
              <a:latin typeface="Broadway" panose="04040905080B02020502" pitchFamily="82" charset="0"/>
            </a:endParaRPr>
          </a:p>
        </p:txBody>
      </p:sp>
      <p:pic>
        <p:nvPicPr>
          <p:cNvPr id="32771" name="Picture 2"/>
          <p:cNvPicPr>
            <a:picLocks noChangeAspect="1" noChangeArrowheads="1"/>
          </p:cNvPicPr>
          <p:nvPr/>
        </p:nvPicPr>
        <p:blipFill>
          <a:blip r:embed="rId4" cstate="print">
            <a:lum bright="12000" contrast="18000"/>
            <a:extLst>
              <a:ext uri="{28A0092B-C50C-407E-A947-70E740481C1C}">
                <a14:useLocalDpi xmlns:a14="http://schemas.microsoft.com/office/drawing/2010/main" val="0"/>
              </a:ext>
            </a:extLst>
          </a:blip>
          <a:srcRect/>
          <a:stretch>
            <a:fillRect/>
          </a:stretch>
        </p:blipFill>
        <p:spPr bwMode="auto">
          <a:xfrm>
            <a:off x="3409821" y="77830"/>
            <a:ext cx="3044437" cy="1482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187624" y="1628800"/>
            <a:ext cx="7488832" cy="461665"/>
          </a:xfrm>
          <a:prstGeom prst="rect">
            <a:avLst/>
          </a:prstGeom>
          <a:noFill/>
        </p:spPr>
        <p:txBody>
          <a:bodyPr wrap="square" rtlCol="0">
            <a:spAutoFit/>
          </a:bodyPr>
          <a:lstStyle/>
          <a:p>
            <a:pPr algn="ctr"/>
            <a:r>
              <a:rPr lang="en-AU" sz="2400" b="1" dirty="0">
                <a:solidFill>
                  <a:srgbClr val="0000CC"/>
                </a:solidFill>
              </a:rPr>
              <a:t>DEPARTMENT OF PERSONNEL MANAGEMENT </a:t>
            </a:r>
            <a:endParaRPr lang="en-US" sz="2400" b="1" dirty="0">
              <a:solidFill>
                <a:srgbClr val="0000CC"/>
              </a:solidFill>
            </a:endParaRPr>
          </a:p>
        </p:txBody>
      </p:sp>
      <p:sp>
        <p:nvSpPr>
          <p:cNvPr id="4" name="TextBox 3"/>
          <p:cNvSpPr txBox="1"/>
          <p:nvPr/>
        </p:nvSpPr>
        <p:spPr>
          <a:xfrm>
            <a:off x="1763688" y="2276872"/>
            <a:ext cx="6264696" cy="1384995"/>
          </a:xfrm>
          <a:prstGeom prst="rect">
            <a:avLst/>
          </a:prstGeom>
          <a:noFill/>
        </p:spPr>
        <p:txBody>
          <a:bodyPr wrap="square" rtlCol="0">
            <a:spAutoFit/>
          </a:bodyPr>
          <a:lstStyle/>
          <a:p>
            <a:pPr algn="ctr"/>
            <a:r>
              <a:rPr lang="en-AU" sz="2800" b="1" dirty="0"/>
              <a:t> REFORMS WORKSHOP</a:t>
            </a:r>
          </a:p>
          <a:p>
            <a:pPr algn="ctr"/>
            <a:endParaRPr lang="en-AU" sz="2800" b="1" dirty="0"/>
          </a:p>
          <a:p>
            <a:pPr algn="ctr"/>
            <a:r>
              <a:rPr lang="en-AU" sz="2800" b="1" dirty="0"/>
              <a:t>RETIREMENT   </a:t>
            </a:r>
            <a:endParaRPr lang="en-US" sz="2800" b="1" dirty="0"/>
          </a:p>
        </p:txBody>
      </p:sp>
      <p:sp>
        <p:nvSpPr>
          <p:cNvPr id="6" name="TextBox 5"/>
          <p:cNvSpPr txBox="1"/>
          <p:nvPr/>
        </p:nvSpPr>
        <p:spPr>
          <a:xfrm>
            <a:off x="1223628" y="3743009"/>
            <a:ext cx="7416824" cy="2062103"/>
          </a:xfrm>
          <a:prstGeom prst="rect">
            <a:avLst/>
          </a:prstGeom>
          <a:noFill/>
        </p:spPr>
        <p:txBody>
          <a:bodyPr wrap="square" rtlCol="0">
            <a:spAutoFit/>
          </a:bodyPr>
          <a:lstStyle/>
          <a:p>
            <a:endParaRPr lang="en-AU" sz="2400" dirty="0"/>
          </a:p>
          <a:p>
            <a:endParaRPr lang="en-AU" sz="2400" dirty="0"/>
          </a:p>
          <a:p>
            <a:r>
              <a:rPr lang="en-AU" sz="2400" dirty="0"/>
              <a:t>Presenter:	</a:t>
            </a:r>
            <a:r>
              <a:rPr lang="en-AU" sz="2400" b="1" dirty="0"/>
              <a:t>SHEILA REX </a:t>
            </a:r>
            <a:r>
              <a:rPr lang="en-AU" sz="2400" dirty="0"/>
              <a:t>	 </a:t>
            </a:r>
          </a:p>
          <a:p>
            <a:r>
              <a:rPr lang="en-US" sz="2800" dirty="0"/>
              <a:t>		Senior HR Client Service Officer</a:t>
            </a:r>
          </a:p>
          <a:p>
            <a:r>
              <a:rPr lang="en-US" sz="2800" dirty="0"/>
              <a:t>		Southern Region</a:t>
            </a:r>
          </a:p>
        </p:txBody>
      </p:sp>
    </p:spTree>
    <p:extLst>
      <p:ext uri="{BB962C8B-B14F-4D97-AF65-F5344CB8AC3E}">
        <p14:creationId xmlns:p14="http://schemas.microsoft.com/office/powerpoint/2010/main" val="13337379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340768"/>
            <a:ext cx="8001000" cy="715962"/>
          </a:xfrm>
        </p:spPr>
        <p:txBody>
          <a:bodyPr/>
          <a:lstStyle/>
          <a:p>
            <a:br>
              <a:rPr lang="en-US" dirty="0"/>
            </a:br>
            <a:br>
              <a:rPr lang="en-US" dirty="0"/>
            </a:br>
            <a:r>
              <a:rPr lang="en-US" dirty="0"/>
              <a:t>Review of Tax Calculation on Retirement (Furlough Leave/Long service Leave)Payout by IRC </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830631231"/>
              </p:ext>
            </p:extLst>
          </p:nvPr>
        </p:nvGraphicFramePr>
        <p:xfrm>
          <a:off x="1187624" y="2492896"/>
          <a:ext cx="7560840" cy="3474720"/>
        </p:xfrm>
        <a:graphic>
          <a:graphicData uri="http://schemas.openxmlformats.org/drawingml/2006/table">
            <a:tbl>
              <a:tblPr firstRow="1" bandRow="1">
                <a:tableStyleId>{5C22544A-7EE6-4342-B048-85BDC9FD1C3A}</a:tableStyleId>
              </a:tblPr>
              <a:tblGrid>
                <a:gridCol w="3780420">
                  <a:extLst>
                    <a:ext uri="{9D8B030D-6E8A-4147-A177-3AD203B41FA5}">
                      <a16:colId xmlns:a16="http://schemas.microsoft.com/office/drawing/2014/main" val="600489747"/>
                    </a:ext>
                  </a:extLst>
                </a:gridCol>
                <a:gridCol w="3780420">
                  <a:extLst>
                    <a:ext uri="{9D8B030D-6E8A-4147-A177-3AD203B41FA5}">
                      <a16:colId xmlns:a16="http://schemas.microsoft.com/office/drawing/2014/main" val="126879100"/>
                    </a:ext>
                  </a:extLst>
                </a:gridCol>
              </a:tblGrid>
              <a:tr h="528059">
                <a:tc>
                  <a:txBody>
                    <a:bodyPr/>
                    <a:lstStyle/>
                    <a:p>
                      <a:r>
                        <a:rPr lang="en-AU" sz="3200" dirty="0"/>
                        <a:t>NO.</a:t>
                      </a:r>
                      <a:r>
                        <a:rPr lang="en-AU" sz="3200" baseline="0" dirty="0"/>
                        <a:t> OF   YEARS</a:t>
                      </a:r>
                      <a:endParaRPr lang="en-US" sz="3200" dirty="0"/>
                    </a:p>
                  </a:txBody>
                  <a:tcPr/>
                </a:tc>
                <a:tc>
                  <a:txBody>
                    <a:bodyPr/>
                    <a:lstStyle/>
                    <a:p>
                      <a:r>
                        <a:rPr lang="en-AU" sz="3200" dirty="0"/>
                        <a:t> RATES OF  TAX</a:t>
                      </a:r>
                      <a:endParaRPr lang="en-US" sz="3200" dirty="0"/>
                    </a:p>
                  </a:txBody>
                  <a:tcPr/>
                </a:tc>
                <a:extLst>
                  <a:ext uri="{0D108BD9-81ED-4DB2-BD59-A6C34878D82A}">
                    <a16:rowId xmlns:a16="http://schemas.microsoft.com/office/drawing/2014/main" val="3516594628"/>
                  </a:ext>
                </a:extLst>
              </a:tr>
              <a:tr h="528059">
                <a:tc>
                  <a:txBody>
                    <a:bodyPr/>
                    <a:lstStyle/>
                    <a:p>
                      <a:r>
                        <a:rPr lang="en-AU" sz="3200" b="1" dirty="0"/>
                        <a:t>0</a:t>
                      </a:r>
                      <a:r>
                        <a:rPr lang="en-AU" sz="3200" b="1" baseline="0" dirty="0"/>
                        <a:t> – 3  YEARS</a:t>
                      </a:r>
                      <a:endParaRPr lang="en-US" sz="3200" b="1" dirty="0"/>
                    </a:p>
                  </a:txBody>
                  <a:tcPr/>
                </a:tc>
                <a:tc>
                  <a:txBody>
                    <a:bodyPr/>
                    <a:lstStyle/>
                    <a:p>
                      <a:r>
                        <a:rPr lang="en-AU" sz="3200" b="1" dirty="0"/>
                        <a:t> Not</a:t>
                      </a:r>
                      <a:r>
                        <a:rPr lang="en-AU" sz="3200" b="1" baseline="0" dirty="0"/>
                        <a:t> Applicable</a:t>
                      </a:r>
                      <a:endParaRPr lang="en-US" sz="3200" b="1" dirty="0"/>
                    </a:p>
                  </a:txBody>
                  <a:tcPr/>
                </a:tc>
                <a:extLst>
                  <a:ext uri="{0D108BD9-81ED-4DB2-BD59-A6C34878D82A}">
                    <a16:rowId xmlns:a16="http://schemas.microsoft.com/office/drawing/2014/main" val="2266288728"/>
                  </a:ext>
                </a:extLst>
              </a:tr>
              <a:tr h="528059">
                <a:tc>
                  <a:txBody>
                    <a:bodyPr/>
                    <a:lstStyle/>
                    <a:p>
                      <a:r>
                        <a:rPr lang="en-AU" sz="3200" b="1" dirty="0"/>
                        <a:t>4  YEARS</a:t>
                      </a:r>
                      <a:endParaRPr lang="en-US" sz="3200" b="1" dirty="0"/>
                    </a:p>
                  </a:txBody>
                  <a:tcPr/>
                </a:tc>
                <a:tc>
                  <a:txBody>
                    <a:bodyPr/>
                    <a:lstStyle/>
                    <a:p>
                      <a:r>
                        <a:rPr lang="en-AU" sz="3200" b="1" dirty="0"/>
                        <a:t>Marginal Tax</a:t>
                      </a:r>
                      <a:endParaRPr lang="en-US" sz="3200" b="1" dirty="0"/>
                    </a:p>
                  </a:txBody>
                  <a:tcPr/>
                </a:tc>
                <a:extLst>
                  <a:ext uri="{0D108BD9-81ED-4DB2-BD59-A6C34878D82A}">
                    <a16:rowId xmlns:a16="http://schemas.microsoft.com/office/drawing/2014/main" val="2397561824"/>
                  </a:ext>
                </a:extLst>
              </a:tr>
              <a:tr h="528059">
                <a:tc>
                  <a:txBody>
                    <a:bodyPr/>
                    <a:lstStyle/>
                    <a:p>
                      <a:r>
                        <a:rPr lang="en-AU" sz="3200" b="1" dirty="0"/>
                        <a:t>5 –</a:t>
                      </a:r>
                      <a:r>
                        <a:rPr lang="en-AU" sz="3200" b="1" baseline="0" dirty="0"/>
                        <a:t> 8  YEARS</a:t>
                      </a:r>
                      <a:endParaRPr lang="en-US" sz="3200" b="1" dirty="0"/>
                    </a:p>
                  </a:txBody>
                  <a:tcPr/>
                </a:tc>
                <a:tc>
                  <a:txBody>
                    <a:bodyPr/>
                    <a:lstStyle/>
                    <a:p>
                      <a:r>
                        <a:rPr lang="en-AU" sz="3200" b="1" dirty="0"/>
                        <a:t>15%</a:t>
                      </a:r>
                      <a:endParaRPr lang="en-US" sz="3200" b="1" dirty="0"/>
                    </a:p>
                  </a:txBody>
                  <a:tcPr/>
                </a:tc>
                <a:extLst>
                  <a:ext uri="{0D108BD9-81ED-4DB2-BD59-A6C34878D82A}">
                    <a16:rowId xmlns:a16="http://schemas.microsoft.com/office/drawing/2014/main" val="1620966715"/>
                  </a:ext>
                </a:extLst>
              </a:tr>
              <a:tr h="528059">
                <a:tc>
                  <a:txBody>
                    <a:bodyPr/>
                    <a:lstStyle/>
                    <a:p>
                      <a:r>
                        <a:rPr lang="en-AU" sz="3200" b="1" dirty="0"/>
                        <a:t>9</a:t>
                      </a:r>
                      <a:r>
                        <a:rPr lang="en-AU" sz="3200" b="1" baseline="0" dirty="0"/>
                        <a:t> – 14  YEARS</a:t>
                      </a:r>
                      <a:endParaRPr lang="en-US" sz="3200" b="1" dirty="0"/>
                    </a:p>
                  </a:txBody>
                  <a:tcPr/>
                </a:tc>
                <a:tc>
                  <a:txBody>
                    <a:bodyPr/>
                    <a:lstStyle/>
                    <a:p>
                      <a:r>
                        <a:rPr lang="en-AU" sz="3200" b="1" dirty="0"/>
                        <a:t>8 %</a:t>
                      </a:r>
                      <a:endParaRPr lang="en-US" sz="3200" b="1" dirty="0"/>
                    </a:p>
                  </a:txBody>
                  <a:tcPr/>
                </a:tc>
                <a:extLst>
                  <a:ext uri="{0D108BD9-81ED-4DB2-BD59-A6C34878D82A}">
                    <a16:rowId xmlns:a16="http://schemas.microsoft.com/office/drawing/2014/main" val="3933742534"/>
                  </a:ext>
                </a:extLst>
              </a:tr>
              <a:tr h="528059">
                <a:tc>
                  <a:txBody>
                    <a:bodyPr/>
                    <a:lstStyle/>
                    <a:p>
                      <a:r>
                        <a:rPr lang="en-AU" sz="3200" b="1" dirty="0"/>
                        <a:t>15  YEARS OR MORE</a:t>
                      </a:r>
                      <a:endParaRPr lang="en-US" sz="3200" b="1" dirty="0"/>
                    </a:p>
                  </a:txBody>
                  <a:tcPr/>
                </a:tc>
                <a:tc>
                  <a:txBody>
                    <a:bodyPr/>
                    <a:lstStyle/>
                    <a:p>
                      <a:r>
                        <a:rPr lang="en-AU" sz="3200" b="1" dirty="0"/>
                        <a:t>2%</a:t>
                      </a:r>
                      <a:endParaRPr lang="en-US" sz="3200" b="1" dirty="0"/>
                    </a:p>
                  </a:txBody>
                  <a:tcPr/>
                </a:tc>
                <a:extLst>
                  <a:ext uri="{0D108BD9-81ED-4DB2-BD59-A6C34878D82A}">
                    <a16:rowId xmlns:a16="http://schemas.microsoft.com/office/drawing/2014/main" val="1922542869"/>
                  </a:ext>
                </a:extLst>
              </a:tr>
            </a:tbl>
          </a:graphicData>
        </a:graphic>
      </p:graphicFrame>
    </p:spTree>
    <p:extLst>
      <p:ext uri="{BB962C8B-B14F-4D97-AF65-F5344CB8AC3E}">
        <p14:creationId xmlns:p14="http://schemas.microsoft.com/office/powerpoint/2010/main" val="1478460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271" y="251506"/>
            <a:ext cx="8001000" cy="651533"/>
          </a:xfrm>
        </p:spPr>
        <p:txBody>
          <a:bodyPr/>
          <a:lstStyle/>
          <a:p>
            <a:r>
              <a:rPr lang="en-AU" dirty="0" err="1"/>
              <a:t>Eg</a:t>
            </a:r>
            <a:r>
              <a:rPr lang="en-AU" dirty="0"/>
              <a:t>. Furlough Leave Tax Calculation </a:t>
            </a:r>
          </a:p>
        </p:txBody>
      </p:sp>
      <p:sp>
        <p:nvSpPr>
          <p:cNvPr id="3" name="Content Placeholder 2"/>
          <p:cNvSpPr>
            <a:spLocks noGrp="1"/>
          </p:cNvSpPr>
          <p:nvPr>
            <p:ph sz="quarter" idx="1"/>
          </p:nvPr>
        </p:nvSpPr>
        <p:spPr>
          <a:xfrm>
            <a:off x="914400" y="908720"/>
            <a:ext cx="3369568" cy="5760640"/>
          </a:xfrm>
          <a:solidFill>
            <a:srgbClr val="FFFF00"/>
          </a:solidFill>
        </p:spPr>
        <p:txBody>
          <a:bodyPr/>
          <a:lstStyle/>
          <a:p>
            <a:pPr marL="0" indent="0">
              <a:buNone/>
            </a:pPr>
            <a:r>
              <a:rPr lang="en-AU" sz="1600" dirty="0"/>
              <a:t>Agency:</a:t>
            </a:r>
            <a:r>
              <a:rPr lang="en-AU" sz="1400" dirty="0"/>
              <a:t>		Hollywood</a:t>
            </a:r>
          </a:p>
          <a:p>
            <a:pPr marL="0" indent="0">
              <a:buNone/>
            </a:pPr>
            <a:r>
              <a:rPr lang="en-AU" sz="1400" dirty="0"/>
              <a:t>Name:		Tom Cruz</a:t>
            </a:r>
          </a:p>
          <a:p>
            <a:pPr marL="0" indent="0">
              <a:buNone/>
            </a:pPr>
            <a:r>
              <a:rPr lang="en-AU" sz="1400" b="1" dirty="0"/>
              <a:t>DOC:		01</a:t>
            </a:r>
            <a:r>
              <a:rPr lang="en-AU" sz="1400" b="1" baseline="30000" dirty="0"/>
              <a:t>st</a:t>
            </a:r>
            <a:r>
              <a:rPr lang="en-AU" sz="1400" b="1" dirty="0"/>
              <a:t> Jan, 2019</a:t>
            </a:r>
          </a:p>
          <a:p>
            <a:pPr marL="0" indent="0">
              <a:buNone/>
            </a:pPr>
            <a:r>
              <a:rPr lang="en-AU" sz="1400" b="1" dirty="0"/>
              <a:t>Grade:		15.5</a:t>
            </a:r>
          </a:p>
          <a:p>
            <a:pPr marL="0" indent="0">
              <a:buNone/>
            </a:pPr>
            <a:r>
              <a:rPr lang="en-AU" sz="1400" b="1" dirty="0"/>
              <a:t>Annual Salary :	K60,854</a:t>
            </a:r>
          </a:p>
          <a:p>
            <a:pPr marL="0" indent="0">
              <a:buNone/>
            </a:pPr>
            <a:r>
              <a:rPr lang="en-AU" sz="1400" b="1" dirty="0"/>
              <a:t>Fortnight Salary:	K2,333.06</a:t>
            </a:r>
          </a:p>
          <a:p>
            <a:pPr marL="0" indent="0">
              <a:buNone/>
            </a:pPr>
            <a:endParaRPr lang="en-AU" sz="1400" b="1" dirty="0">
              <a:solidFill>
                <a:srgbClr val="C00000"/>
              </a:solidFill>
            </a:endParaRPr>
          </a:p>
          <a:p>
            <a:pPr marL="0" indent="0">
              <a:buNone/>
            </a:pPr>
            <a:r>
              <a:rPr lang="en-AU" sz="1400" b="1" dirty="0">
                <a:solidFill>
                  <a:srgbClr val="0000CC"/>
                </a:solidFill>
              </a:rPr>
              <a:t>Marginal Tax:  4 years of Service </a:t>
            </a:r>
            <a:r>
              <a:rPr lang="en-AU" sz="1400" dirty="0"/>
              <a:t>	</a:t>
            </a:r>
          </a:p>
          <a:p>
            <a:pPr marL="0" indent="0">
              <a:buNone/>
            </a:pPr>
            <a:r>
              <a:rPr lang="en-AU" sz="1400" dirty="0"/>
              <a:t>4 years   x 9 days</a:t>
            </a:r>
          </a:p>
          <a:p>
            <a:pPr marL="0" indent="0">
              <a:buNone/>
            </a:pPr>
            <a:r>
              <a:rPr lang="en-AU" sz="1400" dirty="0"/>
              <a:t>= 36 days /10 working days</a:t>
            </a:r>
          </a:p>
          <a:p>
            <a:pPr marL="0" indent="0">
              <a:buNone/>
            </a:pPr>
            <a:r>
              <a:rPr lang="en-AU" sz="1400" dirty="0"/>
              <a:t>= 3.6 Fortnights </a:t>
            </a:r>
          </a:p>
          <a:p>
            <a:pPr marL="0" indent="0">
              <a:buNone/>
            </a:pPr>
            <a:r>
              <a:rPr lang="en-AU" sz="1400" dirty="0"/>
              <a:t>3.6 x K2,333.06</a:t>
            </a:r>
          </a:p>
          <a:p>
            <a:pPr marL="0" indent="0">
              <a:buNone/>
            </a:pPr>
            <a:r>
              <a:rPr lang="en-AU" sz="1600" b="1" dirty="0"/>
              <a:t>=K8,399.02 (Gross)</a:t>
            </a:r>
          </a:p>
          <a:p>
            <a:pPr marL="0" indent="0">
              <a:buNone/>
            </a:pPr>
            <a:r>
              <a:rPr lang="en-AU" sz="1600" dirty="0"/>
              <a:t>K8,399.02 x 35%</a:t>
            </a:r>
          </a:p>
          <a:p>
            <a:pPr marL="0" indent="0">
              <a:buNone/>
            </a:pPr>
            <a:r>
              <a:rPr lang="en-AU" sz="1600" b="1" dirty="0">
                <a:solidFill>
                  <a:srgbClr val="C00000"/>
                </a:solidFill>
              </a:rPr>
              <a:t>=K2,939.66  (Tax)</a:t>
            </a:r>
          </a:p>
          <a:p>
            <a:pPr marL="0" indent="0">
              <a:buNone/>
            </a:pPr>
            <a:r>
              <a:rPr lang="en-AU" sz="1600" b="1" dirty="0"/>
              <a:t>K8,399.02 – K2,939.66</a:t>
            </a:r>
          </a:p>
          <a:p>
            <a:pPr marL="0" indent="0">
              <a:buNone/>
            </a:pPr>
            <a:r>
              <a:rPr lang="en-AU" sz="1600" b="1" dirty="0"/>
              <a:t>= K5,459.36 (Net)</a:t>
            </a:r>
          </a:p>
        </p:txBody>
      </p:sp>
      <p:sp>
        <p:nvSpPr>
          <p:cNvPr id="4" name="Content Placeholder 2"/>
          <p:cNvSpPr txBox="1">
            <a:spLocks/>
          </p:cNvSpPr>
          <p:nvPr/>
        </p:nvSpPr>
        <p:spPr bwMode="auto">
          <a:xfrm>
            <a:off x="4644008" y="903040"/>
            <a:ext cx="3528392" cy="5760640"/>
          </a:xfrm>
          <a:prstGeom prst="rect">
            <a:avLst/>
          </a:prstGeom>
          <a:solidFill>
            <a:srgbClr val="66FF33"/>
          </a:solidFill>
          <a:ln>
            <a:noFill/>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pitchFamily="18" charset="2"/>
              <a:buNone/>
            </a:pPr>
            <a:r>
              <a:rPr lang="en-AU" sz="1600" dirty="0"/>
              <a:t>Agency:</a:t>
            </a:r>
            <a:r>
              <a:rPr lang="en-AU" sz="1400" dirty="0"/>
              <a:t>		Bollywood</a:t>
            </a:r>
          </a:p>
          <a:p>
            <a:pPr marL="0" indent="0">
              <a:buFont typeface="Wingdings 2" pitchFamily="18" charset="2"/>
              <a:buNone/>
            </a:pPr>
            <a:r>
              <a:rPr lang="en-AU" sz="1400" dirty="0"/>
              <a:t>Name:		Peter Pan</a:t>
            </a:r>
          </a:p>
          <a:p>
            <a:pPr marL="0" indent="0">
              <a:buFont typeface="Wingdings 2" pitchFamily="18" charset="2"/>
              <a:buNone/>
            </a:pPr>
            <a:r>
              <a:rPr lang="en-AU" sz="1400" b="1" dirty="0"/>
              <a:t>DOC:		01</a:t>
            </a:r>
            <a:r>
              <a:rPr lang="en-AU" sz="1400" b="1" baseline="30000" dirty="0"/>
              <a:t>st</a:t>
            </a:r>
            <a:r>
              <a:rPr lang="en-AU" sz="1400" b="1" dirty="0"/>
              <a:t> Jan, 1980</a:t>
            </a:r>
          </a:p>
          <a:p>
            <a:pPr marL="0" indent="0">
              <a:buFont typeface="Wingdings 2" pitchFamily="18" charset="2"/>
              <a:buNone/>
            </a:pPr>
            <a:r>
              <a:rPr lang="en-AU" sz="1400" b="1" dirty="0"/>
              <a:t>Grade:		15.5</a:t>
            </a:r>
          </a:p>
          <a:p>
            <a:pPr marL="0" indent="0">
              <a:buFont typeface="Wingdings 2" pitchFamily="18" charset="2"/>
              <a:buNone/>
            </a:pPr>
            <a:r>
              <a:rPr lang="en-AU" sz="1400" b="1" dirty="0"/>
              <a:t>Annual Salary :	K60,854</a:t>
            </a:r>
          </a:p>
          <a:p>
            <a:pPr marL="0" indent="0">
              <a:buFont typeface="Wingdings 2" pitchFamily="18" charset="2"/>
              <a:buNone/>
            </a:pPr>
            <a:r>
              <a:rPr lang="en-AU" sz="1400" b="1" dirty="0"/>
              <a:t>Fortnight Salary:	K2,333.06</a:t>
            </a:r>
          </a:p>
          <a:p>
            <a:pPr marL="0" indent="0">
              <a:buFont typeface="Wingdings 2" pitchFamily="18" charset="2"/>
              <a:buNone/>
            </a:pPr>
            <a:endParaRPr lang="en-AU" sz="1400" b="1" dirty="0">
              <a:solidFill>
                <a:srgbClr val="C00000"/>
              </a:solidFill>
            </a:endParaRPr>
          </a:p>
          <a:p>
            <a:pPr marL="0" indent="0">
              <a:buFont typeface="Wingdings 2" pitchFamily="18" charset="2"/>
              <a:buNone/>
            </a:pPr>
            <a:r>
              <a:rPr lang="en-AU" sz="1400" b="1" dirty="0">
                <a:solidFill>
                  <a:srgbClr val="C00000"/>
                </a:solidFill>
              </a:rPr>
              <a:t> 2 % Tax: </a:t>
            </a:r>
            <a:r>
              <a:rPr lang="en-AU" sz="1400" dirty="0"/>
              <a:t>	</a:t>
            </a:r>
            <a:r>
              <a:rPr lang="en-AU" sz="1400" b="1" dirty="0">
                <a:solidFill>
                  <a:srgbClr val="C00000"/>
                </a:solidFill>
              </a:rPr>
              <a:t>15 years of Service or more</a:t>
            </a:r>
          </a:p>
          <a:p>
            <a:pPr marL="0" indent="0">
              <a:buFont typeface="Wingdings 2" pitchFamily="18" charset="2"/>
              <a:buNone/>
            </a:pPr>
            <a:r>
              <a:rPr lang="en-AU" sz="1400" dirty="0"/>
              <a:t>42 years x 9  days</a:t>
            </a:r>
          </a:p>
          <a:p>
            <a:pPr marL="0" indent="0">
              <a:buFont typeface="Wingdings 2" pitchFamily="18" charset="2"/>
              <a:buNone/>
            </a:pPr>
            <a:r>
              <a:rPr lang="en-AU" sz="1400" dirty="0"/>
              <a:t>= 387 days /10 working days</a:t>
            </a:r>
          </a:p>
          <a:p>
            <a:pPr marL="0" indent="0">
              <a:buFont typeface="Wingdings 2" pitchFamily="18" charset="2"/>
              <a:buNone/>
            </a:pPr>
            <a:r>
              <a:rPr lang="en-AU" sz="1400" dirty="0"/>
              <a:t>= 38.7 Fortnights </a:t>
            </a:r>
          </a:p>
          <a:p>
            <a:pPr marL="0" indent="0">
              <a:buFont typeface="Wingdings 2" pitchFamily="18" charset="2"/>
              <a:buNone/>
            </a:pPr>
            <a:r>
              <a:rPr lang="en-AU" sz="1400" dirty="0"/>
              <a:t>38.7 x K2,333.06</a:t>
            </a:r>
          </a:p>
          <a:p>
            <a:pPr marL="0" indent="0">
              <a:buNone/>
            </a:pPr>
            <a:r>
              <a:rPr lang="en-AU" sz="1600" b="1" dirty="0"/>
              <a:t>=K90,289.42 (Gross)</a:t>
            </a:r>
          </a:p>
          <a:p>
            <a:pPr marL="0" indent="0">
              <a:buNone/>
            </a:pPr>
            <a:r>
              <a:rPr lang="en-AU" sz="1600" dirty="0"/>
              <a:t>K90,289.42 x 2%</a:t>
            </a:r>
          </a:p>
          <a:p>
            <a:pPr marL="0" indent="0">
              <a:buNone/>
            </a:pPr>
            <a:r>
              <a:rPr lang="en-AU" sz="1600" b="1" dirty="0">
                <a:solidFill>
                  <a:srgbClr val="C00000"/>
                </a:solidFill>
              </a:rPr>
              <a:t>=K1,805.79 (Tax)</a:t>
            </a:r>
          </a:p>
          <a:p>
            <a:pPr marL="0" indent="0">
              <a:buNone/>
            </a:pPr>
            <a:r>
              <a:rPr lang="en-AU" sz="1600" b="1" dirty="0"/>
              <a:t>K90,289.42 – K1,805.79</a:t>
            </a:r>
          </a:p>
          <a:p>
            <a:pPr marL="0" indent="0">
              <a:buNone/>
            </a:pPr>
            <a:r>
              <a:rPr lang="en-AU" sz="1600" b="1" dirty="0"/>
              <a:t>=K88,483.63 (Net)</a:t>
            </a:r>
          </a:p>
        </p:txBody>
      </p:sp>
    </p:spTree>
    <p:extLst>
      <p:ext uri="{BB962C8B-B14F-4D97-AF65-F5344CB8AC3E}">
        <p14:creationId xmlns:p14="http://schemas.microsoft.com/office/powerpoint/2010/main" val="315737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8640"/>
            <a:ext cx="8001000" cy="715962"/>
          </a:xfrm>
        </p:spPr>
        <p:txBody>
          <a:bodyPr/>
          <a:lstStyle/>
          <a:p>
            <a:pPr algn="ctr"/>
            <a:r>
              <a:rPr lang="en-AU" dirty="0"/>
              <a:t>WAY FORWARD </a:t>
            </a:r>
          </a:p>
        </p:txBody>
      </p:sp>
      <p:sp>
        <p:nvSpPr>
          <p:cNvPr id="3" name="Content Placeholder 2"/>
          <p:cNvSpPr>
            <a:spLocks noGrp="1"/>
          </p:cNvSpPr>
          <p:nvPr>
            <p:ph sz="quarter" idx="1"/>
          </p:nvPr>
        </p:nvSpPr>
        <p:spPr>
          <a:xfrm>
            <a:off x="914400" y="764704"/>
            <a:ext cx="7834064" cy="5112568"/>
          </a:xfrm>
        </p:spPr>
        <p:txBody>
          <a:bodyPr/>
          <a:lstStyle/>
          <a:p>
            <a:r>
              <a:rPr lang="en-AU" sz="3600" dirty="0"/>
              <a:t>Conduct Payroll reconciliation (Quarterly)  </a:t>
            </a:r>
          </a:p>
          <a:p>
            <a:r>
              <a:rPr lang="en-AU" sz="3600" dirty="0"/>
              <a:t>Records Management </a:t>
            </a:r>
          </a:p>
          <a:p>
            <a:r>
              <a:rPr lang="en-AU" sz="3600" dirty="0"/>
              <a:t>Retirement Calculations to be done on the proper form (Retirement Benefits Calculation Form 4.12)</a:t>
            </a:r>
          </a:p>
          <a:p>
            <a:r>
              <a:rPr lang="en-AU" sz="3600" dirty="0"/>
              <a:t>Issue proper Retirement Notices to the affected officers </a:t>
            </a:r>
          </a:p>
          <a:p>
            <a:r>
              <a:rPr lang="en-AU" sz="3600" dirty="0"/>
              <a:t>Conduct Information Session /Awareness </a:t>
            </a:r>
          </a:p>
          <a:p>
            <a:endParaRPr lang="en-AU" sz="2400" dirty="0"/>
          </a:p>
        </p:txBody>
      </p:sp>
    </p:spTree>
    <p:extLst>
      <p:ext uri="{BB962C8B-B14F-4D97-AF65-F5344CB8AC3E}">
        <p14:creationId xmlns:p14="http://schemas.microsoft.com/office/powerpoint/2010/main" val="3140882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039" y="659186"/>
            <a:ext cx="8001000" cy="715962"/>
          </a:xfrm>
        </p:spPr>
        <p:txBody>
          <a:bodyPr/>
          <a:lstStyle/>
          <a:p>
            <a:pPr algn="ctr"/>
            <a:r>
              <a:rPr lang="en-AU" dirty="0"/>
              <a:t>END OF PRESENTATION</a:t>
            </a:r>
          </a:p>
        </p:txBody>
      </p:sp>
      <p:sp>
        <p:nvSpPr>
          <p:cNvPr id="3" name="Content Placeholder 2"/>
          <p:cNvSpPr>
            <a:spLocks noGrp="1"/>
          </p:cNvSpPr>
          <p:nvPr>
            <p:ph sz="quarter" idx="1"/>
          </p:nvPr>
        </p:nvSpPr>
        <p:spPr/>
        <p:txBody>
          <a:bodyPr/>
          <a:lstStyle/>
          <a:p>
            <a:endParaRPr lang="en-AU" dirty="0"/>
          </a:p>
          <a:p>
            <a:endParaRPr lang="en-AU" dirty="0"/>
          </a:p>
          <a:p>
            <a:endParaRPr lang="en-AU" dirty="0"/>
          </a:p>
          <a:p>
            <a:pPr marL="0" indent="0" algn="ctr">
              <a:buNone/>
            </a:pPr>
            <a:r>
              <a:rPr lang="en-AU" sz="4000" b="1" dirty="0">
                <a:latin typeface="Bookman Old Style" panose="02050604050505020204" pitchFamily="18" charset="0"/>
              </a:rPr>
              <a:t>THANK YOU </a:t>
            </a:r>
          </a:p>
          <a:p>
            <a:pPr marL="0" indent="0" algn="ctr">
              <a:buNone/>
            </a:pPr>
            <a:endParaRPr lang="en-AU" dirty="0"/>
          </a:p>
        </p:txBody>
      </p:sp>
    </p:spTree>
    <p:extLst>
      <p:ext uri="{BB962C8B-B14F-4D97-AF65-F5344CB8AC3E}">
        <p14:creationId xmlns:p14="http://schemas.microsoft.com/office/powerpoint/2010/main" val="282835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800" dirty="0"/>
              <a:t>OUTLINE</a:t>
            </a:r>
          </a:p>
        </p:txBody>
      </p:sp>
      <p:sp>
        <p:nvSpPr>
          <p:cNvPr id="3" name="Content Placeholder 2"/>
          <p:cNvSpPr>
            <a:spLocks noGrp="1"/>
          </p:cNvSpPr>
          <p:nvPr>
            <p:ph sz="quarter" idx="1"/>
          </p:nvPr>
        </p:nvSpPr>
        <p:spPr>
          <a:xfrm>
            <a:off x="935421" y="1412776"/>
            <a:ext cx="8001000" cy="5904656"/>
          </a:xfrm>
        </p:spPr>
        <p:txBody>
          <a:bodyPr/>
          <a:lstStyle/>
          <a:p>
            <a:r>
              <a:rPr lang="en-AU" dirty="0"/>
              <a:t>Key Policy Directives </a:t>
            </a:r>
          </a:p>
          <a:p>
            <a:r>
              <a:rPr lang="en-AU" dirty="0"/>
              <a:t>Five (5) Year Retirement Strategy</a:t>
            </a:r>
          </a:p>
          <a:p>
            <a:r>
              <a:rPr lang="en-AU" dirty="0"/>
              <a:t>Overview of the Retirement Process</a:t>
            </a:r>
          </a:p>
          <a:p>
            <a:r>
              <a:rPr lang="en-AU" dirty="0"/>
              <a:t>Retirement vs Retrenchment</a:t>
            </a:r>
          </a:p>
          <a:p>
            <a:r>
              <a:rPr lang="en-AU" dirty="0"/>
              <a:t>Retirement Benefits </a:t>
            </a:r>
          </a:p>
          <a:p>
            <a:r>
              <a:rPr lang="en-AU" dirty="0"/>
              <a:t>Marginal Tax</a:t>
            </a:r>
          </a:p>
          <a:p>
            <a:r>
              <a:rPr lang="en-AU" dirty="0"/>
              <a:t>Review of Tax Calculation for Furlough Leave (LSL) by IRC </a:t>
            </a:r>
          </a:p>
          <a:p>
            <a:r>
              <a:rPr lang="en-AU" dirty="0"/>
              <a:t>Way Forward</a:t>
            </a:r>
          </a:p>
          <a:p>
            <a:pPr marL="0" indent="0">
              <a:buNone/>
            </a:pPr>
            <a:endParaRPr lang="en-AU" dirty="0"/>
          </a:p>
          <a:p>
            <a:endParaRPr lang="en-AU" dirty="0"/>
          </a:p>
          <a:p>
            <a:endParaRPr lang="en-AU" dirty="0"/>
          </a:p>
          <a:p>
            <a:endParaRPr lang="en-AU" dirty="0"/>
          </a:p>
        </p:txBody>
      </p:sp>
    </p:spTree>
    <p:extLst>
      <p:ext uri="{BB962C8B-B14F-4D97-AF65-F5344CB8AC3E}">
        <p14:creationId xmlns:p14="http://schemas.microsoft.com/office/powerpoint/2010/main" val="35781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KEY POLICY DIRECTIVES </a:t>
            </a:r>
          </a:p>
        </p:txBody>
      </p:sp>
      <p:sp>
        <p:nvSpPr>
          <p:cNvPr id="3" name="Content Placeholder 2"/>
          <p:cNvSpPr>
            <a:spLocks noGrp="1"/>
          </p:cNvSpPr>
          <p:nvPr>
            <p:ph sz="quarter" idx="1"/>
          </p:nvPr>
        </p:nvSpPr>
        <p:spPr>
          <a:xfrm>
            <a:off x="1043608" y="1484784"/>
            <a:ext cx="7928992" cy="3888432"/>
          </a:xfrm>
        </p:spPr>
        <p:txBody>
          <a:bodyPr/>
          <a:lstStyle/>
          <a:p>
            <a:r>
              <a:rPr lang="en-AU" sz="2800" dirty="0"/>
              <a:t>NEC Decision 122/2019</a:t>
            </a:r>
          </a:p>
          <a:p>
            <a:r>
              <a:rPr lang="en-AU" sz="2800" dirty="0"/>
              <a:t>NEC Decision 17/2017</a:t>
            </a:r>
          </a:p>
          <a:p>
            <a:r>
              <a:rPr lang="en-AU" sz="2800" dirty="0"/>
              <a:t>Joint Circular August 2016</a:t>
            </a:r>
          </a:p>
          <a:p>
            <a:r>
              <a:rPr lang="en-AU" sz="2800" dirty="0"/>
              <a:t>NEC Decision 304/2016</a:t>
            </a:r>
          </a:p>
          <a:p>
            <a:r>
              <a:rPr lang="en-AU" sz="2800" dirty="0"/>
              <a:t>Circular Instruction 15/2015</a:t>
            </a:r>
          </a:p>
          <a:p>
            <a:r>
              <a:rPr lang="en-AU" sz="2800" dirty="0"/>
              <a:t>Repealed in Section 46B of the Income Tax Act, 1979 gave prominence in the Reduction of Furlough Tax Schedule</a:t>
            </a:r>
          </a:p>
        </p:txBody>
      </p:sp>
    </p:spTree>
    <p:extLst>
      <p:ext uri="{BB962C8B-B14F-4D97-AF65-F5344CB8AC3E}">
        <p14:creationId xmlns:p14="http://schemas.microsoft.com/office/powerpoint/2010/main" val="218381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RETIREMENT STRATEGY </a:t>
            </a:r>
          </a:p>
        </p:txBody>
      </p:sp>
      <p:sp>
        <p:nvSpPr>
          <p:cNvPr id="3" name="Content Placeholder 2"/>
          <p:cNvSpPr>
            <a:spLocks noGrp="1"/>
          </p:cNvSpPr>
          <p:nvPr>
            <p:ph sz="quarter" idx="1"/>
          </p:nvPr>
        </p:nvSpPr>
        <p:spPr>
          <a:xfrm>
            <a:off x="1043608" y="908720"/>
            <a:ext cx="7928992" cy="5328592"/>
          </a:xfrm>
        </p:spPr>
        <p:txBody>
          <a:bodyPr/>
          <a:lstStyle/>
          <a:p>
            <a:r>
              <a:rPr lang="en-AU" sz="4000" dirty="0"/>
              <a:t>All compulsory age retirees should be exited from payroll by means of cleansing the government payroll data &amp; reduce payroll over expenditure.</a:t>
            </a:r>
          </a:p>
          <a:p>
            <a:r>
              <a:rPr lang="en-AU" sz="4000" dirty="0"/>
              <a:t>DPM and Dept. of Treasury with Dept. of Finance have commenced this exercise since 2020 proper.</a:t>
            </a:r>
          </a:p>
        </p:txBody>
      </p:sp>
    </p:spTree>
    <p:extLst>
      <p:ext uri="{BB962C8B-B14F-4D97-AF65-F5344CB8AC3E}">
        <p14:creationId xmlns:p14="http://schemas.microsoft.com/office/powerpoint/2010/main" val="219930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3200" dirty="0"/>
              <a:t>OVERVIEW OF THE RETIREMENT PROCESS </a:t>
            </a:r>
            <a:endParaRPr lang="en-AU" dirty="0"/>
          </a:p>
        </p:txBody>
      </p:sp>
      <p:pic>
        <p:nvPicPr>
          <p:cNvPr id="4" name="Content Placeholder 3"/>
          <p:cNvPicPr>
            <a:picLocks noGrp="1" noChangeAspect="1"/>
          </p:cNvPicPr>
          <p:nvPr>
            <p:ph sz="quarter" idx="1"/>
          </p:nvPr>
        </p:nvPicPr>
        <p:blipFill>
          <a:blip r:embed="rId2"/>
          <a:stretch>
            <a:fillRect/>
          </a:stretch>
        </p:blipFill>
        <p:spPr>
          <a:xfrm>
            <a:off x="2915816" y="993228"/>
            <a:ext cx="3578662" cy="725487"/>
          </a:xfrm>
          <a:prstGeom prst="rect">
            <a:avLst/>
          </a:prstGeom>
        </p:spPr>
      </p:pic>
      <p:pic>
        <p:nvPicPr>
          <p:cNvPr id="5" name="Picture 4"/>
          <p:cNvPicPr>
            <a:picLocks noChangeAspect="1"/>
          </p:cNvPicPr>
          <p:nvPr/>
        </p:nvPicPr>
        <p:blipFill>
          <a:blip r:embed="rId3"/>
          <a:stretch>
            <a:fillRect/>
          </a:stretch>
        </p:blipFill>
        <p:spPr>
          <a:xfrm>
            <a:off x="1259633" y="1711247"/>
            <a:ext cx="7272808" cy="4856103"/>
          </a:xfrm>
          <a:prstGeom prst="rect">
            <a:avLst/>
          </a:prstGeom>
        </p:spPr>
      </p:pic>
    </p:spTree>
    <p:extLst>
      <p:ext uri="{BB962C8B-B14F-4D97-AF65-F5344CB8AC3E}">
        <p14:creationId xmlns:p14="http://schemas.microsoft.com/office/powerpoint/2010/main" val="428753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OVERVIEW OF THE RETIREMENT PROCESS </a:t>
            </a:r>
            <a:endParaRPr lang="en-AU" dirty="0"/>
          </a:p>
        </p:txBody>
      </p:sp>
      <p:pic>
        <p:nvPicPr>
          <p:cNvPr id="4" name="Content Placeholder 3"/>
          <p:cNvPicPr>
            <a:picLocks noGrp="1" noChangeAspect="1"/>
          </p:cNvPicPr>
          <p:nvPr>
            <p:ph sz="quarter" idx="1"/>
          </p:nvPr>
        </p:nvPicPr>
        <p:blipFill>
          <a:blip r:embed="rId2"/>
          <a:stretch>
            <a:fillRect/>
          </a:stretch>
        </p:blipFill>
        <p:spPr>
          <a:xfrm>
            <a:off x="2267744" y="990600"/>
            <a:ext cx="4639458" cy="573074"/>
          </a:xfrm>
          <a:prstGeom prst="rect">
            <a:avLst/>
          </a:prstGeom>
        </p:spPr>
      </p:pic>
      <p:graphicFrame>
        <p:nvGraphicFramePr>
          <p:cNvPr id="5" name="Content Placeholder 3"/>
          <p:cNvGraphicFramePr>
            <a:graphicFrameLocks/>
          </p:cNvGraphicFramePr>
          <p:nvPr>
            <p:extLst>
              <p:ext uri="{D42A27DB-BD31-4B8C-83A1-F6EECF244321}">
                <p14:modId xmlns:p14="http://schemas.microsoft.com/office/powerpoint/2010/main" val="2493928967"/>
              </p:ext>
            </p:extLst>
          </p:nvPr>
        </p:nvGraphicFramePr>
        <p:xfrm>
          <a:off x="914400" y="1563674"/>
          <a:ext cx="8001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582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RETIREMENT vs. RETRENCHMENT</a:t>
            </a:r>
          </a:p>
        </p:txBody>
      </p:sp>
      <p:pic>
        <p:nvPicPr>
          <p:cNvPr id="4" name="Content Placeholder 3"/>
          <p:cNvPicPr>
            <a:picLocks noGrp="1" noChangeAspect="1"/>
          </p:cNvPicPr>
          <p:nvPr>
            <p:ph sz="quarter" idx="1"/>
          </p:nvPr>
        </p:nvPicPr>
        <p:blipFill>
          <a:blip r:embed="rId2"/>
          <a:stretch>
            <a:fillRect/>
          </a:stretch>
        </p:blipFill>
        <p:spPr>
          <a:xfrm>
            <a:off x="1043608" y="1196753"/>
            <a:ext cx="3185493" cy="4896544"/>
          </a:xfrm>
          <a:prstGeom prst="rect">
            <a:avLst/>
          </a:prstGeom>
        </p:spPr>
      </p:pic>
      <p:sp>
        <p:nvSpPr>
          <p:cNvPr id="8" name="Rectangle 7">
            <a:extLst>
              <a:ext uri="{FF2B5EF4-FFF2-40B4-BE49-F238E27FC236}">
                <a16:creationId xmlns:a16="http://schemas.microsoft.com/office/drawing/2014/main" id="{A7F90F31-1C9D-878B-073F-7AF04A277F17}"/>
              </a:ext>
            </a:extLst>
          </p:cNvPr>
          <p:cNvSpPr/>
          <p:nvPr/>
        </p:nvSpPr>
        <p:spPr>
          <a:xfrm>
            <a:off x="4217026" y="1196753"/>
            <a:ext cx="4572000" cy="5139869"/>
          </a:xfrm>
          <a:prstGeom prst="rect">
            <a:avLst/>
          </a:prstGeom>
        </p:spPr>
        <p:txBody>
          <a:bodyPr>
            <a:spAutoFit/>
          </a:bodyPr>
          <a:lstStyle/>
          <a:p>
            <a:pPr algn="ctr"/>
            <a:r>
              <a:rPr lang="en-US" sz="2000" b="1" u="sng" dirty="0">
                <a:ea typeface="Batang" panose="02030600000101010101" pitchFamily="18" charset="-127"/>
              </a:rPr>
              <a:t>RETRENCHMENT</a:t>
            </a:r>
          </a:p>
          <a:p>
            <a:pPr algn="ctr"/>
            <a:r>
              <a:rPr lang="en-US" b="1" dirty="0">
                <a:ea typeface="Batang" panose="02030600000101010101" pitchFamily="18" charset="-127"/>
              </a:rPr>
              <a:t>Only to be declared by Secretary DPM</a:t>
            </a:r>
          </a:p>
          <a:p>
            <a:pPr algn="ctr"/>
            <a:endParaRPr lang="en-US" sz="2000" b="1" u="sng" dirty="0">
              <a:ea typeface="Batang" panose="02030600000101010101" pitchFamily="18" charset="-127"/>
            </a:endParaRPr>
          </a:p>
          <a:p>
            <a:pPr marL="285750" indent="-285750" algn="just">
              <a:buFont typeface="Arial" panose="020B0604020202020204" pitchFamily="34" charset="0"/>
              <a:buChar char="•"/>
            </a:pPr>
            <a:r>
              <a:rPr lang="en-US" dirty="0">
                <a:ea typeface="Batang" panose="02030600000101010101" pitchFamily="18" charset="-127"/>
              </a:rPr>
              <a:t>Retrenchment is the termination of services of an officer who has been made redundant in the interest of the State after all avenues to redeploy the officer have been exhausted without success</a:t>
            </a:r>
          </a:p>
          <a:p>
            <a:pPr>
              <a:buFont typeface="Wingdings" panose="05000000000000000000" pitchFamily="2" charset="2"/>
              <a:buChar char="q"/>
            </a:pPr>
            <a:r>
              <a:rPr lang="en-US" dirty="0"/>
              <a:t>Retrenchment is applied in a redundancy situation caused by the abolition of functions and activities, administrative re arrangements, Transfer of functions to another agency ,privatization of a government agency, </a:t>
            </a:r>
            <a:r>
              <a:rPr lang="en-US" dirty="0" err="1"/>
              <a:t>etc</a:t>
            </a:r>
            <a:r>
              <a:rPr lang="en-US" dirty="0"/>
              <a:t> (GO16)</a:t>
            </a:r>
          </a:p>
          <a:p>
            <a:pPr algn="just">
              <a:buFont typeface="Wingdings" panose="05000000000000000000" pitchFamily="2" charset="2"/>
              <a:buChar char="q"/>
            </a:pPr>
            <a:r>
              <a:rPr lang="en-US" dirty="0"/>
              <a:t>Ex-gratia applicable as compensation for cutting lifespan of officers within the Public Service</a:t>
            </a:r>
          </a:p>
        </p:txBody>
      </p:sp>
    </p:spTree>
    <p:extLst>
      <p:ext uri="{BB962C8B-B14F-4D97-AF65-F5344CB8AC3E}">
        <p14:creationId xmlns:p14="http://schemas.microsoft.com/office/powerpoint/2010/main" val="342234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RETIREMENT BENEFITS</a:t>
            </a:r>
          </a:p>
        </p:txBody>
      </p:sp>
      <p:pic>
        <p:nvPicPr>
          <p:cNvPr id="4" name="Content Placeholder 3"/>
          <p:cNvPicPr>
            <a:picLocks noGrp="1" noChangeAspect="1"/>
          </p:cNvPicPr>
          <p:nvPr>
            <p:ph sz="quarter" idx="1"/>
          </p:nvPr>
        </p:nvPicPr>
        <p:blipFill>
          <a:blip r:embed="rId2"/>
          <a:stretch>
            <a:fillRect/>
          </a:stretch>
        </p:blipFill>
        <p:spPr>
          <a:xfrm>
            <a:off x="1331640" y="1556792"/>
            <a:ext cx="3125933" cy="5029200"/>
          </a:xfrm>
          <a:prstGeom prst="rect">
            <a:avLst/>
          </a:prstGeom>
        </p:spPr>
      </p:pic>
      <p:pic>
        <p:nvPicPr>
          <p:cNvPr id="5" name="Picture 4"/>
          <p:cNvPicPr>
            <a:picLocks noChangeAspect="1"/>
          </p:cNvPicPr>
          <p:nvPr/>
        </p:nvPicPr>
        <p:blipFill>
          <a:blip r:embed="rId3"/>
          <a:stretch>
            <a:fillRect/>
          </a:stretch>
        </p:blipFill>
        <p:spPr>
          <a:xfrm>
            <a:off x="5364088" y="1474185"/>
            <a:ext cx="3164098" cy="5078408"/>
          </a:xfrm>
          <a:prstGeom prst="rect">
            <a:avLst/>
          </a:prstGeom>
        </p:spPr>
      </p:pic>
    </p:spTree>
    <p:extLst>
      <p:ext uri="{BB962C8B-B14F-4D97-AF65-F5344CB8AC3E}">
        <p14:creationId xmlns:p14="http://schemas.microsoft.com/office/powerpoint/2010/main" val="1467399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Marginal Tax</a:t>
            </a:r>
          </a:p>
        </p:txBody>
      </p:sp>
      <p:sp>
        <p:nvSpPr>
          <p:cNvPr id="3" name="Content Placeholder 2"/>
          <p:cNvSpPr>
            <a:spLocks noGrp="1"/>
          </p:cNvSpPr>
          <p:nvPr>
            <p:ph sz="quarter" idx="1"/>
          </p:nvPr>
        </p:nvSpPr>
        <p:spPr/>
        <p:txBody>
          <a:bodyPr/>
          <a:lstStyle/>
          <a:p>
            <a:pPr marL="342900" lvl="0" indent="-342900" algn="just">
              <a:lnSpc>
                <a:spcPct val="115000"/>
              </a:lnSpc>
              <a:spcAft>
                <a:spcPts val="0"/>
              </a:spcAft>
              <a:buFont typeface="Symbol" panose="05050102010706020507" pitchFamily="18" charset="2"/>
              <a:buChar char=""/>
            </a:pPr>
            <a:r>
              <a:rPr lang="en-AU" sz="2800" dirty="0">
                <a:latin typeface="Verdana" panose="020B0604030504040204" pitchFamily="34" charset="0"/>
                <a:ea typeface="Calibri" panose="020F0502020204030204" pitchFamily="34" charset="0"/>
                <a:cs typeface="Times New Roman" panose="02020603050405020304" pitchFamily="18" charset="0"/>
              </a:rPr>
              <a:t>The current tax application is based on Marginal tax rate as follows:</a:t>
            </a:r>
            <a:endParaRPr lang="en-AU" sz="2800" dirty="0">
              <a:ea typeface="Calibri" panose="020F0502020204030204" pitchFamily="34" charset="0"/>
              <a:cs typeface="Times New Roman" panose="02020603050405020304" pitchFamily="18" charset="0"/>
            </a:endParaRPr>
          </a:p>
          <a:p>
            <a:pPr marL="742950" lvl="1" indent="-285750" algn="just">
              <a:lnSpc>
                <a:spcPct val="115000"/>
              </a:lnSpc>
              <a:spcAft>
                <a:spcPts val="0"/>
              </a:spcAft>
            </a:pPr>
            <a:r>
              <a:rPr lang="en-AU" b="1" dirty="0">
                <a:solidFill>
                  <a:srgbClr val="0000CC"/>
                </a:solidFill>
                <a:latin typeface="Verdana" panose="020B0604030504040204" pitchFamily="34" charset="0"/>
                <a:ea typeface="Calibri" panose="020F0502020204030204" pitchFamily="34" charset="0"/>
                <a:cs typeface="Times New Roman" panose="02020603050405020304" pitchFamily="18" charset="0"/>
              </a:rPr>
              <a:t>K0-20,000.00 is 0%</a:t>
            </a:r>
            <a:endParaRPr lang="en-AU" dirty="0">
              <a:solidFill>
                <a:srgbClr val="0000CC"/>
              </a:solidFill>
              <a:ea typeface="Calibri" panose="020F0502020204030204" pitchFamily="34" charset="0"/>
              <a:cs typeface="Times New Roman" panose="02020603050405020304" pitchFamily="18" charset="0"/>
            </a:endParaRPr>
          </a:p>
          <a:p>
            <a:pPr marL="742950" lvl="1" indent="-285750" algn="just">
              <a:lnSpc>
                <a:spcPct val="115000"/>
              </a:lnSpc>
              <a:spcAft>
                <a:spcPts val="0"/>
              </a:spcAft>
            </a:pPr>
            <a:r>
              <a:rPr lang="en-AU" b="1" dirty="0">
                <a:solidFill>
                  <a:srgbClr val="0000CC"/>
                </a:solidFill>
                <a:latin typeface="Verdana" panose="020B0604030504040204" pitchFamily="34" charset="0"/>
                <a:ea typeface="Calibri" panose="020F0502020204030204" pitchFamily="34" charset="0"/>
                <a:cs typeface="Times New Roman" panose="02020603050405020304" pitchFamily="18" charset="0"/>
              </a:rPr>
              <a:t>K20,000.01 – K33,000.00 is 30 %</a:t>
            </a:r>
            <a:endParaRPr lang="en-AU" dirty="0">
              <a:solidFill>
                <a:srgbClr val="0000CC"/>
              </a:solidFill>
              <a:ea typeface="Calibri" panose="020F0502020204030204" pitchFamily="34" charset="0"/>
              <a:cs typeface="Times New Roman" panose="02020603050405020304" pitchFamily="18" charset="0"/>
            </a:endParaRPr>
          </a:p>
          <a:p>
            <a:pPr marL="742950" lvl="1" indent="-285750" algn="just">
              <a:lnSpc>
                <a:spcPct val="115000"/>
              </a:lnSpc>
              <a:spcAft>
                <a:spcPts val="0"/>
              </a:spcAft>
            </a:pPr>
            <a:r>
              <a:rPr lang="en-AU" b="1" dirty="0">
                <a:solidFill>
                  <a:srgbClr val="0000CC"/>
                </a:solidFill>
                <a:latin typeface="Verdana" panose="020B0604030504040204" pitchFamily="34" charset="0"/>
                <a:ea typeface="Calibri" panose="020F0502020204030204" pitchFamily="34" charset="0"/>
                <a:cs typeface="Times New Roman" panose="02020603050405020304" pitchFamily="18" charset="0"/>
              </a:rPr>
              <a:t>K33,000.01 – K70,000.00 is 35 %</a:t>
            </a:r>
            <a:endParaRPr lang="en-AU" dirty="0">
              <a:solidFill>
                <a:srgbClr val="0000CC"/>
              </a:solidFill>
              <a:ea typeface="Calibri" panose="020F0502020204030204" pitchFamily="34" charset="0"/>
              <a:cs typeface="Times New Roman" panose="02020603050405020304" pitchFamily="18" charset="0"/>
            </a:endParaRPr>
          </a:p>
          <a:p>
            <a:pPr marL="742950" lvl="1" indent="-285750" algn="just">
              <a:lnSpc>
                <a:spcPct val="115000"/>
              </a:lnSpc>
              <a:spcAft>
                <a:spcPts val="0"/>
              </a:spcAft>
            </a:pPr>
            <a:r>
              <a:rPr lang="en-AU" b="1" dirty="0">
                <a:solidFill>
                  <a:srgbClr val="0000CC"/>
                </a:solidFill>
                <a:latin typeface="Verdana" panose="020B0604030504040204" pitchFamily="34" charset="0"/>
                <a:ea typeface="Calibri" panose="020F0502020204030204" pitchFamily="34" charset="0"/>
                <a:cs typeface="Times New Roman" panose="02020603050405020304" pitchFamily="18" charset="0"/>
              </a:rPr>
              <a:t>K70,000.01 – K250,000.00 is 40 %</a:t>
            </a:r>
            <a:endParaRPr lang="en-AU" dirty="0">
              <a:solidFill>
                <a:srgbClr val="0000CC"/>
              </a:solidFill>
              <a:ea typeface="Calibri" panose="020F0502020204030204" pitchFamily="34" charset="0"/>
              <a:cs typeface="Times New Roman" panose="02020603050405020304" pitchFamily="18" charset="0"/>
            </a:endParaRPr>
          </a:p>
          <a:p>
            <a:pPr marL="742950" lvl="1" indent="-285750" algn="just">
              <a:lnSpc>
                <a:spcPct val="115000"/>
              </a:lnSpc>
              <a:spcAft>
                <a:spcPts val="0"/>
              </a:spcAft>
            </a:pPr>
            <a:r>
              <a:rPr lang="en-AU" b="1" dirty="0">
                <a:solidFill>
                  <a:srgbClr val="0000CC"/>
                </a:solidFill>
                <a:latin typeface="Verdana" panose="020B0604030504040204" pitchFamily="34" charset="0"/>
                <a:ea typeface="Calibri" panose="020F0502020204030204" pitchFamily="34" charset="0"/>
                <a:cs typeface="Times New Roman" panose="02020603050405020304" pitchFamily="18" charset="0"/>
              </a:rPr>
              <a:t>Anything above is 42%</a:t>
            </a:r>
            <a:endParaRPr lang="en-AU" dirty="0">
              <a:solidFill>
                <a:srgbClr val="0000CC"/>
              </a:solidFill>
              <a:ea typeface="Calibri" panose="020F0502020204030204" pitchFamily="34" charset="0"/>
              <a:cs typeface="Times New Roman" panose="02020603050405020304" pitchFamily="18" charset="0"/>
            </a:endParaRPr>
          </a:p>
          <a:p>
            <a:endParaRPr lang="en-AU" dirty="0"/>
          </a:p>
        </p:txBody>
      </p:sp>
    </p:spTree>
    <p:extLst>
      <p:ext uri="{BB962C8B-B14F-4D97-AF65-F5344CB8AC3E}">
        <p14:creationId xmlns:p14="http://schemas.microsoft.com/office/powerpoint/2010/main" val="1789340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Corporate Layout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DPM Corporate Layout Theme</Template>
  <TotalTime>20093</TotalTime>
  <Words>588</Words>
  <Application>Microsoft Office PowerPoint</Application>
  <PresentationFormat>On-screen Show (4:3)</PresentationFormat>
  <Paragraphs>116</Paragraphs>
  <Slides>13</Slides>
  <Notes>1</Notes>
  <HiddenSlides>0</HiddenSlides>
  <MMClips>0</MMClips>
  <ScaleCrop>false</ScaleCrop>
  <HeadingPairs>
    <vt:vector size="6" baseType="variant">
      <vt:variant>
        <vt:lpstr>Fonts Used</vt:lpstr>
      </vt:variant>
      <vt:variant>
        <vt:i4>15</vt:i4>
      </vt:variant>
      <vt:variant>
        <vt:lpstr>Theme</vt:lpstr>
      </vt:variant>
      <vt:variant>
        <vt:i4>3</vt:i4>
      </vt:variant>
      <vt:variant>
        <vt:lpstr>Slide Titles</vt:lpstr>
      </vt:variant>
      <vt:variant>
        <vt:i4>13</vt:i4>
      </vt:variant>
    </vt:vector>
  </HeadingPairs>
  <TitlesOfParts>
    <vt:vector size="31" baseType="lpstr">
      <vt:lpstr>Arial</vt:lpstr>
      <vt:lpstr>Arial Narrow</vt:lpstr>
      <vt:lpstr>Bookman Old Style</vt:lpstr>
      <vt:lpstr>Broadway</vt:lpstr>
      <vt:lpstr>Calibri</vt:lpstr>
      <vt:lpstr>Courier New</vt:lpstr>
      <vt:lpstr>Franklin Gothic Book</vt:lpstr>
      <vt:lpstr>Lucida Calligraphy</vt:lpstr>
      <vt:lpstr>Monotype Corsiva</vt:lpstr>
      <vt:lpstr>Perpetua</vt:lpstr>
      <vt:lpstr>Plantagenet Cherokee</vt:lpstr>
      <vt:lpstr>Symbol</vt:lpstr>
      <vt:lpstr>Verdana</vt:lpstr>
      <vt:lpstr>Wingdings</vt:lpstr>
      <vt:lpstr>Wingdings 2</vt:lpstr>
      <vt:lpstr>DPM Corporate Layout Theme</vt:lpstr>
      <vt:lpstr>Custom Design</vt:lpstr>
      <vt:lpstr>2_DPM General Order Theme</vt:lpstr>
      <vt:lpstr>  </vt:lpstr>
      <vt:lpstr>OUTLINE</vt:lpstr>
      <vt:lpstr>KEY POLICY DIRECTIVES </vt:lpstr>
      <vt:lpstr>RETIREMENT STRATEGY </vt:lpstr>
      <vt:lpstr>OVERVIEW OF THE RETIREMENT PROCESS </vt:lpstr>
      <vt:lpstr>OVERVIEW OF THE RETIREMENT PROCESS </vt:lpstr>
      <vt:lpstr>RETIREMENT vs. RETRENCHMENT</vt:lpstr>
      <vt:lpstr>RETIREMENT BENEFITS</vt:lpstr>
      <vt:lpstr>Marginal Tax</vt:lpstr>
      <vt:lpstr>  Review of Tax Calculation on Retirement (Furlough Leave/Long service Leave)Payout by IRC </vt:lpstr>
      <vt:lpstr>Eg. Furlough Leave Tax Calculation </vt:lpstr>
      <vt:lpstr>WAY FORWARD </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Skills</dc:title>
  <dc:creator>Linda Kerwin</dc:creator>
  <cp:lastModifiedBy>Dept Of Personal Management</cp:lastModifiedBy>
  <cp:revision>936</cp:revision>
  <cp:lastPrinted>2023-10-21T04:16:49Z</cp:lastPrinted>
  <dcterms:created xsi:type="dcterms:W3CDTF">2010-10-25T01:43:15Z</dcterms:created>
  <dcterms:modified xsi:type="dcterms:W3CDTF">2023-11-29T21:18:49Z</dcterms:modified>
</cp:coreProperties>
</file>