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 id="2147484433" r:id="rId2"/>
    <p:sldMasterId id="2147484445" r:id="rId3"/>
    <p:sldMasterId id="2147484447" r:id="rId4"/>
  </p:sldMasterIdLst>
  <p:notesMasterIdLst>
    <p:notesMasterId r:id="rId19"/>
  </p:notesMasterIdLst>
  <p:handoutMasterIdLst>
    <p:handoutMasterId r:id="rId20"/>
  </p:handoutMasterIdLst>
  <p:sldIdLst>
    <p:sldId id="834" r:id="rId5"/>
    <p:sldId id="812" r:id="rId6"/>
    <p:sldId id="811" r:id="rId7"/>
    <p:sldId id="437" r:id="rId8"/>
    <p:sldId id="813" r:id="rId9"/>
    <p:sldId id="818" r:id="rId10"/>
    <p:sldId id="809" r:id="rId11"/>
    <p:sldId id="819" r:id="rId12"/>
    <p:sldId id="838" r:id="rId13"/>
    <p:sldId id="830" r:id="rId14"/>
    <p:sldId id="820" r:id="rId15"/>
    <p:sldId id="833" r:id="rId16"/>
    <p:sldId id="836" r:id="rId17"/>
    <p:sldId id="835" r:id="rId1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6699FF"/>
    <a:srgbClr val="CCECFF"/>
    <a:srgbClr val="0066CC"/>
    <a:srgbClr val="F9A763"/>
    <a:srgbClr val="66FFCC"/>
    <a:srgbClr val="66FF33"/>
    <a:srgbClr val="FF9900"/>
    <a:srgbClr val="CCFF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87011" autoAdjust="0"/>
  </p:normalViewPr>
  <p:slideViewPr>
    <p:cSldViewPr>
      <p:cViewPr varScale="1">
        <p:scale>
          <a:sx n="60" d="100"/>
          <a:sy n="60" d="100"/>
        </p:scale>
        <p:origin x="1602" y="60"/>
      </p:cViewPr>
      <p:guideLst>
        <p:guide orient="horz" pos="2160"/>
        <p:guide pos="2880"/>
      </p:guideLst>
    </p:cSldViewPr>
  </p:slideViewPr>
  <p:outlineViewPr>
    <p:cViewPr>
      <p:scale>
        <a:sx n="33" d="100"/>
        <a:sy n="33" d="100"/>
      </p:scale>
      <p:origin x="0" y="27930"/>
    </p:cViewPr>
  </p:outlineViewPr>
  <p:notesTextViewPr>
    <p:cViewPr>
      <p:scale>
        <a:sx n="3" d="2"/>
        <a:sy n="3" d="2"/>
      </p:scale>
      <p:origin x="0" y="0"/>
    </p:cViewPr>
  </p:notesTextViewPr>
  <p:sorterViewPr>
    <p:cViewPr>
      <p:scale>
        <a:sx n="100" d="100"/>
        <a:sy n="100" d="100"/>
      </p:scale>
      <p:origin x="0" y="0"/>
    </p:cViewPr>
  </p:sorterViewPr>
  <p:notesViewPr>
    <p:cSldViewPr>
      <p:cViewPr>
        <p:scale>
          <a:sx n="140" d="100"/>
          <a:sy n="140" d="100"/>
        </p:scale>
        <p:origin x="804" y="-684"/>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6534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3852" y="0"/>
            <a:ext cx="2972547" cy="465341"/>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284E127-6C9A-40AB-AC7A-5AC846E0E1EF}" type="datetimeFigureOut">
              <a:rPr lang="en-GB"/>
              <a:pPr>
                <a:defRPr/>
              </a:pPr>
              <a:t>30/11/2023</a:t>
            </a:fld>
            <a:endParaRPr lang="en-GB" dirty="0"/>
          </a:p>
        </p:txBody>
      </p:sp>
      <p:sp>
        <p:nvSpPr>
          <p:cNvPr id="4" name="Footer Placeholder 3"/>
          <p:cNvSpPr>
            <a:spLocks noGrp="1"/>
          </p:cNvSpPr>
          <p:nvPr>
            <p:ph type="ftr" sz="quarter" idx="2"/>
          </p:nvPr>
        </p:nvSpPr>
        <p:spPr>
          <a:xfrm>
            <a:off x="0" y="8829573"/>
            <a:ext cx="2972547" cy="46534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3852" y="8829573"/>
            <a:ext cx="2972547" cy="46534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F682D59-B486-4A5F-87D7-668A8A0A5F0F}" type="slidenum">
              <a:rPr lang="en-GB"/>
              <a:pPr>
                <a:defRPr/>
              </a:pPr>
              <a:t>‹#›</a:t>
            </a:fld>
            <a:endParaRPr lang="en-GB" dirty="0"/>
          </a:p>
        </p:txBody>
      </p:sp>
    </p:spTree>
    <p:extLst>
      <p:ext uri="{BB962C8B-B14F-4D97-AF65-F5344CB8AC3E}">
        <p14:creationId xmlns:p14="http://schemas.microsoft.com/office/powerpoint/2010/main" val="2439691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6534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3852" y="0"/>
            <a:ext cx="2972547" cy="465341"/>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4F31B94-A662-45C5-BE82-E0645E13A4C0}" type="datetimeFigureOut">
              <a:rPr lang="en-GB"/>
              <a:pPr>
                <a:defRPr/>
              </a:pPr>
              <a:t>30/11/2023</a:t>
            </a:fld>
            <a:endParaRPr lang="en-GB"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480" y="4415530"/>
            <a:ext cx="5487041" cy="418360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29573"/>
            <a:ext cx="2972547" cy="46534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3852" y="8829573"/>
            <a:ext cx="2972547" cy="46534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E62FACA-FCA5-49ED-A303-16DA7DD265E4}" type="slidenum">
              <a:rPr lang="en-GB"/>
              <a:pPr>
                <a:defRPr/>
              </a:pPr>
              <a:t>‹#›</a:t>
            </a:fld>
            <a:endParaRPr lang="en-GB" dirty="0"/>
          </a:p>
        </p:txBody>
      </p:sp>
    </p:spTree>
    <p:extLst>
      <p:ext uri="{BB962C8B-B14F-4D97-AF65-F5344CB8AC3E}">
        <p14:creationId xmlns:p14="http://schemas.microsoft.com/office/powerpoint/2010/main" val="4182519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E62FACA-FCA5-49ED-A303-16DA7DD265E4}" type="slidenum">
              <a:rPr lang="en-GB" smtClean="0"/>
              <a:pPr>
                <a:defRPr/>
              </a:pPr>
              <a:t>2</a:t>
            </a:fld>
            <a:endParaRPr lang="en-GB" dirty="0"/>
          </a:p>
        </p:txBody>
      </p:sp>
    </p:spTree>
    <p:extLst>
      <p:ext uri="{BB962C8B-B14F-4D97-AF65-F5344CB8AC3E}">
        <p14:creationId xmlns:p14="http://schemas.microsoft.com/office/powerpoint/2010/main" val="399709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DPM’s role to guide and assist all agencies on the government payroll</a:t>
            </a:r>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3E62FACA-FCA5-49ED-A303-16DA7DD265E4}" type="slidenum">
              <a:rPr lang="en-GB" smtClean="0"/>
              <a:pPr>
                <a:defRPr/>
              </a:pPr>
              <a:t>3</a:t>
            </a:fld>
            <a:endParaRPr lang="en-GB" dirty="0"/>
          </a:p>
        </p:txBody>
      </p:sp>
    </p:spTree>
    <p:extLst>
      <p:ext uri="{BB962C8B-B14F-4D97-AF65-F5344CB8AC3E}">
        <p14:creationId xmlns:p14="http://schemas.microsoft.com/office/powerpoint/2010/main" val="220869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Dissemination of information flow between central agencies and agencies at that time was</a:t>
            </a:r>
            <a:r>
              <a:rPr lang="en-AU" baseline="0" dirty="0"/>
              <a:t> not strengthen </a:t>
            </a:r>
          </a:p>
          <a:p>
            <a:r>
              <a:rPr lang="en-AU" baseline="0" dirty="0"/>
              <a:t>This refers to PGAS and Trust Accounts to pay wages of Casuals </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3E62FACA-FCA5-49ED-A303-16DA7DD265E4}" type="slidenum">
              <a:rPr lang="en-GB" smtClean="0"/>
              <a:pPr>
                <a:defRPr/>
              </a:pPr>
              <a:t>4</a:t>
            </a:fld>
            <a:endParaRPr lang="en-GB" dirty="0"/>
          </a:p>
        </p:txBody>
      </p:sp>
    </p:spTree>
    <p:extLst>
      <p:ext uri="{BB962C8B-B14F-4D97-AF65-F5344CB8AC3E}">
        <p14:creationId xmlns:p14="http://schemas.microsoft.com/office/powerpoint/2010/main" val="3058725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Without this reviews your budget proposals will not</a:t>
            </a:r>
            <a:r>
              <a:rPr lang="en-AU" baseline="0" dirty="0"/>
              <a:t> be supported by the Budget Committee </a:t>
            </a:r>
          </a:p>
          <a:p>
            <a:r>
              <a:rPr lang="en-AU" baseline="0" dirty="0"/>
              <a:t>This refers to the WOG Retirement Exercise coordinated by DPM and supported by DOT and DOF</a:t>
            </a:r>
          </a:p>
          <a:p>
            <a:r>
              <a:rPr lang="en-AU" baseline="0" dirty="0"/>
              <a:t>WOG S&amp;E Reports for Budget Review Process </a:t>
            </a:r>
            <a:endParaRPr lang="en-AU" dirty="0"/>
          </a:p>
          <a:p>
            <a:endParaRPr lang="en-AU" dirty="0"/>
          </a:p>
        </p:txBody>
      </p:sp>
      <p:sp>
        <p:nvSpPr>
          <p:cNvPr id="4" name="Slide Number Placeholder 3"/>
          <p:cNvSpPr>
            <a:spLocks noGrp="1"/>
          </p:cNvSpPr>
          <p:nvPr>
            <p:ph type="sldNum" sz="quarter" idx="10"/>
          </p:nvPr>
        </p:nvSpPr>
        <p:spPr/>
        <p:txBody>
          <a:bodyPr/>
          <a:lstStyle/>
          <a:p>
            <a:pPr>
              <a:defRPr/>
            </a:pPr>
            <a:fld id="{3E62FACA-FCA5-49ED-A303-16DA7DD265E4}" type="slidenum">
              <a:rPr lang="en-GB" smtClean="0"/>
              <a:pPr>
                <a:defRPr/>
              </a:pPr>
              <a:t>5</a:t>
            </a:fld>
            <a:endParaRPr lang="en-GB" dirty="0"/>
          </a:p>
        </p:txBody>
      </p:sp>
    </p:spTree>
    <p:extLst>
      <p:ext uri="{BB962C8B-B14F-4D97-AF65-F5344CB8AC3E}">
        <p14:creationId xmlns:p14="http://schemas.microsoft.com/office/powerpoint/2010/main" val="2782567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Movement of staff without</a:t>
            </a:r>
            <a:r>
              <a:rPr lang="en-US" baseline="0" dirty="0"/>
              <a:t> following business process in place</a:t>
            </a:r>
          </a:p>
          <a:p>
            <a:r>
              <a:rPr lang="en-US" baseline="0" dirty="0"/>
              <a:t>Collaborating and working together set outcomes are achieve accordingly </a:t>
            </a:r>
          </a:p>
          <a:p>
            <a:r>
              <a:rPr lang="en-US" baseline="0" dirty="0"/>
              <a:t>There is lack of control and monitoring when PE budgets are unevenly balanced and do not support priority areas </a:t>
            </a:r>
            <a:endParaRPr lang="en-US" dirty="0"/>
          </a:p>
        </p:txBody>
      </p:sp>
      <p:sp>
        <p:nvSpPr>
          <p:cNvPr id="4" name="Slide Number Placeholder 3"/>
          <p:cNvSpPr>
            <a:spLocks noGrp="1"/>
          </p:cNvSpPr>
          <p:nvPr>
            <p:ph type="sldNum" sz="quarter" idx="10"/>
          </p:nvPr>
        </p:nvSpPr>
        <p:spPr/>
        <p:txBody>
          <a:bodyPr/>
          <a:lstStyle/>
          <a:p>
            <a:pPr>
              <a:defRPr/>
            </a:pPr>
            <a:fld id="{3E62FACA-FCA5-49ED-A303-16DA7DD265E4}" type="slidenum">
              <a:rPr lang="en-GB" smtClean="0"/>
              <a:pPr>
                <a:defRPr/>
              </a:pPr>
              <a:t>6</a:t>
            </a:fld>
            <a:endParaRPr lang="en-GB" dirty="0"/>
          </a:p>
        </p:txBody>
      </p:sp>
    </p:spTree>
    <p:extLst>
      <p:ext uri="{BB962C8B-B14F-4D97-AF65-F5344CB8AC3E}">
        <p14:creationId xmlns:p14="http://schemas.microsoft.com/office/powerpoint/2010/main" val="180155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143000"/>
            <a:ext cx="8001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353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220804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2172609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673846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59392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r>
              <a:rPr lang="en-US">
                <a:solidFill>
                  <a:srgbClr val="696464"/>
                </a:solidFill>
              </a:rPr>
              <a:t>Department of Personnel Management                   www.dpm.gov.pg</a:t>
            </a:r>
            <a:endParaRPr lang="en-GB" dirty="0">
              <a:solidFill>
                <a:srgbClr val="696464"/>
              </a:solidFill>
            </a:endParaRPr>
          </a:p>
        </p:txBody>
      </p:sp>
    </p:spTree>
    <p:extLst>
      <p:ext uri="{BB962C8B-B14F-4D97-AF65-F5344CB8AC3E}">
        <p14:creationId xmlns:p14="http://schemas.microsoft.com/office/powerpoint/2010/main" val="676765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914400" y="1449388"/>
            <a:ext cx="81692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914400" y="1371600"/>
            <a:ext cx="8169275"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Rectangle 9"/>
          <p:cNvSpPr/>
          <p:nvPr/>
        </p:nvSpPr>
        <p:spPr>
          <a:xfrm>
            <a:off x="914400" y="2971800"/>
            <a:ext cx="8169275"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11" name="Picture 10"/>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2" name="TextBox 18"/>
          <p:cNvSpPr txBox="1">
            <a:spLocks noChangeArrowheads="1"/>
          </p:cNvSpPr>
          <p:nvPr/>
        </p:nvSpPr>
        <p:spPr bwMode="auto">
          <a:xfrm rot="16200000">
            <a:off x="-2420143" y="3426618"/>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endParaRPr lang="en-GB" sz="2400">
              <a:solidFill>
                <a:srgbClr val="000000"/>
              </a:solidFill>
              <a:latin typeface="Lucida Calligraphy" pitchFamily="66" charset="0"/>
            </a:endParaRPr>
          </a:p>
        </p:txBody>
      </p:sp>
      <p:sp>
        <p:nvSpPr>
          <p:cNvPr id="13" name="Rectangle 19"/>
          <p:cNvSpPr>
            <a:spLocks noChangeArrowheads="1"/>
          </p:cNvSpPr>
          <p:nvPr/>
        </p:nvSpPr>
        <p:spPr bwMode="auto">
          <a:xfrm>
            <a:off x="4343400" y="61722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AU" altLang="en-US" sz="2400">
                <a:solidFill>
                  <a:srgbClr val="696464"/>
                </a:solidFill>
                <a:latin typeface="Plantagenet Cherokee" pitchFamily="18" charset="0"/>
              </a:rPr>
              <a:t>www.dpm.gov.pg</a:t>
            </a:r>
            <a:endParaRPr lang="en-AU" altLang="en-US" sz="2000">
              <a:solidFill>
                <a:srgbClr val="696464"/>
              </a:solidFill>
              <a:latin typeface="Plantagenet Cherokee" pitchFamily="18" charset="0"/>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1505930"/>
            <a:ext cx="77724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46050" y="6210300"/>
            <a:ext cx="457200" cy="457200"/>
          </a:xfrm>
          <a:prstGeom prst="ellipse">
            <a:avLst/>
          </a:prstGeom>
        </p:spPr>
        <p:txBody>
          <a:bodyPr/>
          <a:lstStyle>
            <a:lvl1pPr>
              <a:defRPr sz="1400">
                <a:solidFill>
                  <a:srgbClr val="FFFFFF"/>
                </a:solidFill>
              </a:defRPr>
            </a:lvl1pPr>
          </a:lstStyle>
          <a:p>
            <a:pPr>
              <a:defRPr/>
            </a:pPr>
            <a:fld id="{8860E9FA-1959-4C2B-AF28-B9199D78933C}" type="slidenum">
              <a:rPr lang="en-GB"/>
              <a:pPr>
                <a:defRPr/>
              </a:pPr>
              <a:t>‹#›</a:t>
            </a:fld>
            <a:endParaRPr lang="en-GB" dirty="0"/>
          </a:p>
        </p:txBody>
      </p:sp>
    </p:spTree>
    <p:extLst>
      <p:ext uri="{BB962C8B-B14F-4D97-AF65-F5344CB8AC3E}">
        <p14:creationId xmlns:p14="http://schemas.microsoft.com/office/powerpoint/2010/main" val="333074787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r>
              <a:rPr lang="en-US">
                <a:solidFill>
                  <a:srgbClr val="696464"/>
                </a:solidFill>
              </a:rPr>
              <a:t>Department of Personnel Management                   www.dpm.gov.pg</a:t>
            </a:r>
            <a:endParaRPr lang="en-GB" dirty="0">
              <a:solidFill>
                <a:srgbClr val="696464"/>
              </a:solidFill>
            </a:endParaRPr>
          </a:p>
        </p:txBody>
      </p:sp>
    </p:spTree>
    <p:extLst>
      <p:ext uri="{BB962C8B-B14F-4D97-AF65-F5344CB8AC3E}">
        <p14:creationId xmlns:p14="http://schemas.microsoft.com/office/powerpoint/2010/main" val="3105399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10" name="Footer Placeholder 4"/>
          <p:cNvSpPr>
            <a:spLocks noGrp="1"/>
          </p:cNvSpPr>
          <p:nvPr>
            <p:ph type="ftr" sz="quarter" idx="11"/>
          </p:nvPr>
        </p:nvSpPr>
        <p:spPr>
          <a:xfrm>
            <a:off x="800100" y="6172200"/>
            <a:ext cx="4000500" cy="457200"/>
          </a:xfrm>
          <a:prstGeom prst="rect">
            <a:avLst/>
          </a:prstGeom>
        </p:spPr>
        <p:txBody>
          <a:bodyPr/>
          <a:lstStyle>
            <a:lvl1pPr>
              <a:defRPr/>
            </a:lvl1pPr>
          </a:lstStyle>
          <a:p>
            <a:pPr>
              <a:defRPr/>
            </a:pPr>
            <a:endParaRPr lang="en-GB">
              <a:solidFill>
                <a:prstClr val="black"/>
              </a:solidFill>
            </a:endParaRPr>
          </a:p>
        </p:txBody>
      </p:sp>
      <p:sp>
        <p:nvSpPr>
          <p:cNvPr id="11" name="Slide Number Placeholder 5"/>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6FBE560C-8299-4241-A2BA-64619AD7D32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699710583"/>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6"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7"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CA4762C3-37B0-49CF-98C3-9221AC06C5DB}"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957338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26D2E404-CD1F-4F7E-9776-5BF8C707222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15694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DPM GO Rollou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6" name="Date Placeholder 13"/>
          <p:cNvSpPr>
            <a:spLocks noGrp="1"/>
          </p:cNvSpPr>
          <p:nvPr>
            <p:ph type="dt" sz="half" idx="2"/>
          </p:nvPr>
        </p:nvSpPr>
        <p:spPr>
          <a:xfrm>
            <a:off x="1115616" y="6694086"/>
            <a:ext cx="6264696" cy="119290"/>
          </a:xfrm>
          <a:prstGeom prst="rect">
            <a:avLst/>
          </a:prstGeom>
        </p:spPr>
        <p:txBody>
          <a:bodyPr anchor="t" anchorCtr="0"/>
          <a:lstStyle>
            <a:lvl1pPr algn="l" eaLnBrk="1" fontAlgn="auto" latinLnBrk="0" hangingPunct="1">
              <a:spcBef>
                <a:spcPts val="0"/>
              </a:spcBef>
              <a:spcAft>
                <a:spcPts val="0"/>
              </a:spcAft>
              <a:defRPr kumimoji="0" sz="900">
                <a:solidFill>
                  <a:schemeClr val="tx2"/>
                </a:solidFill>
                <a:latin typeface="Monotype Corsiva" panose="03010101010201010101" pitchFamily="66" charset="0"/>
              </a:defRPr>
            </a:lvl1pPr>
          </a:lstStyle>
          <a:p>
            <a:pPr fontAlgn="base">
              <a:spcBef>
                <a:spcPct val="0"/>
              </a:spcBef>
              <a:spcAft>
                <a:spcPct val="0"/>
              </a:spcAft>
              <a:defRPr/>
            </a:pPr>
            <a:r>
              <a:rPr lang="en-GB" dirty="0">
                <a:solidFill>
                  <a:prstClr val="black"/>
                </a:solidFill>
              </a:rPr>
              <a:t>Intellectual property of Department of Personnel Management – Not to be used without written permission by Secretary DPM 14 November 2014</a:t>
            </a:r>
          </a:p>
          <a:p>
            <a:pPr>
              <a:defRPr/>
            </a:pPr>
            <a:endParaRPr lang="en-GB" dirty="0"/>
          </a:p>
        </p:txBody>
      </p:sp>
    </p:spTree>
    <p:extLst>
      <p:ext uri="{BB962C8B-B14F-4D97-AF65-F5344CB8AC3E}">
        <p14:creationId xmlns:p14="http://schemas.microsoft.com/office/powerpoint/2010/main" val="3377163579"/>
      </p:ext>
    </p:extLst>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4"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5"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8BA197E7-D287-475D-B05C-CC52751F7BA7}"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0866077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3"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4"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FFC6126-4276-419C-915E-1E50DCDCC140}"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366254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8" name="Footer Placeholder 5"/>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9" name="Slide Number Placeholder 6"/>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309DEC8-BBA9-4B09-BCF7-5C932F9A7A1D}"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530133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9" name="Footer Placeholder 5"/>
          <p:cNvSpPr>
            <a:spLocks noGrp="1"/>
          </p:cNvSpPr>
          <p:nvPr>
            <p:ph type="ftr" sz="quarter" idx="11"/>
          </p:nvPr>
        </p:nvSpPr>
        <p:spPr>
          <a:xfrm>
            <a:off x="914400" y="6172200"/>
            <a:ext cx="3886200" cy="457200"/>
          </a:xfrm>
          <a:prstGeom prst="rect">
            <a:avLst/>
          </a:prstGeom>
        </p:spPr>
        <p:txBody>
          <a:bodyPr/>
          <a:lstStyle>
            <a:lvl1pPr>
              <a:defRPr/>
            </a:lvl1pPr>
          </a:lstStyle>
          <a:p>
            <a:pPr>
              <a:defRPr/>
            </a:pPr>
            <a:endParaRPr lang="en-GB">
              <a:solidFill>
                <a:prstClr val="black"/>
              </a:solidFill>
            </a:endParaRPr>
          </a:p>
        </p:txBody>
      </p:sp>
      <p:sp>
        <p:nvSpPr>
          <p:cNvPr id="10" name="Slide Number Placeholder 6"/>
          <p:cNvSpPr>
            <a:spLocks noGrp="1"/>
          </p:cNvSpPr>
          <p:nvPr>
            <p:ph type="sldNum" sz="quarter" idx="12"/>
          </p:nvPr>
        </p:nvSpPr>
        <p:spPr>
          <a:xfrm>
            <a:off x="146050" y="6208713"/>
            <a:ext cx="457200" cy="457200"/>
          </a:xfrm>
          <a:prstGeom prst="ellipse">
            <a:avLst/>
          </a:prstGeom>
        </p:spPr>
        <p:txBody>
          <a:bodyPr/>
          <a:lstStyle>
            <a:lvl1pPr>
              <a:defRPr/>
            </a:lvl1pPr>
          </a:lstStyle>
          <a:p>
            <a:pPr>
              <a:defRPr/>
            </a:pPr>
            <a:fld id="{E6E9BA51-4C53-4BCE-9AE2-D4B77839D2E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310579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D8671F9C-CAED-4B09-A40E-434CE92545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6255548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a:defRPr/>
            </a:pPr>
            <a:endParaRPr lang="en-GB">
              <a:solidFill>
                <a:prstClr val="black"/>
              </a:solidFill>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a:defRPr/>
            </a:pPr>
            <a:fld id="{A0CBC6EF-E775-4426-B51D-BBA52CDC3BDA}"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1440424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143000"/>
            <a:ext cx="8001000" cy="5029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a:xfrm>
            <a:off x="914400" y="6324600"/>
            <a:ext cx="8229600" cy="342900"/>
          </a:xfrm>
          <a:prstGeom prst="rect">
            <a:avLst/>
          </a:prstGeom>
        </p:spPr>
        <p:txBody>
          <a:bodyPr/>
          <a:lstStyle>
            <a:lvl1pPr>
              <a:defRPr/>
            </a:lvl1pPr>
          </a:lstStyle>
          <a:p>
            <a:pPr>
              <a:defRPr/>
            </a:pPr>
            <a:r>
              <a:rPr lang="en-US">
                <a:solidFill>
                  <a:prstClr val="black"/>
                </a:solidFill>
              </a:rPr>
              <a:t>Department of Personnel Management                   www.dpm.gov.pg</a:t>
            </a:r>
            <a:endParaRPr lang="en-GB" dirty="0">
              <a:solidFill>
                <a:prstClr val="black"/>
              </a:solidFill>
            </a:endParaRPr>
          </a:p>
        </p:txBody>
      </p:sp>
      <p:sp>
        <p:nvSpPr>
          <p:cNvPr id="5" name="Date Placeholder 13"/>
          <p:cNvSpPr>
            <a:spLocks noGrp="1"/>
          </p:cNvSpPr>
          <p:nvPr userDrawn="1"/>
        </p:nvSpPr>
        <p:spPr>
          <a:xfrm rot="16200000">
            <a:off x="-2317127" y="3189335"/>
            <a:ext cx="6264696" cy="119290"/>
          </a:xfrm>
          <a:prstGeom prst="rect">
            <a:avLst/>
          </a:prstGeom>
        </p:spPr>
        <p:txBody>
          <a:bodyPr anchor="t" anchorCtr="0"/>
          <a:lstStyle>
            <a:defPPr>
              <a:defRPr lang="en-US"/>
            </a:defPPr>
            <a:lvl1pPr algn="l" rtl="0" eaLnBrk="1" fontAlgn="auto" latinLnBrk="0" hangingPunct="1">
              <a:spcBef>
                <a:spcPts val="0"/>
              </a:spcBef>
              <a:spcAft>
                <a:spcPts val="0"/>
              </a:spcAft>
              <a:defRPr kumimoji="0" sz="900" kern="1200">
                <a:solidFill>
                  <a:schemeClr val="tx2"/>
                </a:solidFill>
                <a:latin typeface="Monotype Corsiva" panose="03010101010201010101" pitchFamily="66"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base">
              <a:spcBef>
                <a:spcPct val="0"/>
              </a:spcBef>
              <a:spcAft>
                <a:spcPct val="0"/>
              </a:spcAft>
              <a:defRPr/>
            </a:pPr>
            <a:r>
              <a:rPr lang="en-GB" dirty="0">
                <a:solidFill>
                  <a:prstClr val="black"/>
                </a:solidFill>
              </a:rPr>
              <a:t>Intellectual property of Department of Personnel Management – Not to be used without written permission by Secretary DPM 14 November 2014</a:t>
            </a:r>
          </a:p>
          <a:p>
            <a:pPr>
              <a:defRPr/>
            </a:pPr>
            <a:endParaRPr lang="en-GB" dirty="0">
              <a:solidFill>
                <a:srgbClr val="696464"/>
              </a:solidFill>
            </a:endParaRPr>
          </a:p>
        </p:txBody>
      </p:sp>
    </p:spTree>
    <p:extLst>
      <p:ext uri="{BB962C8B-B14F-4D97-AF65-F5344CB8AC3E}">
        <p14:creationId xmlns:p14="http://schemas.microsoft.com/office/powerpoint/2010/main" val="116151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433860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1579270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932467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214997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838122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15383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6AC4A-8130-49F3-BB38-79FE1F283A5B}" type="datetimeFigureOut">
              <a:rPr lang="en-US" smtClean="0"/>
              <a:pPr/>
              <a:t>11/30/2023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1D81E0-9D3B-49CE-B100-52C89E12FCC2}" type="slidenum">
              <a:rPr lang="en-US" smtClean="0"/>
              <a:pPr/>
              <a:t>‹#›</a:t>
            </a:fld>
            <a:endParaRPr lang="en-US"/>
          </a:p>
        </p:txBody>
      </p:sp>
    </p:spTree>
    <p:extLst>
      <p:ext uri="{BB962C8B-B14F-4D97-AF65-F5344CB8AC3E}">
        <p14:creationId xmlns:p14="http://schemas.microsoft.com/office/powerpoint/2010/main" val="34249378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4.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3.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066800"/>
            <a:ext cx="8001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p:txBody>
      </p:sp>
      <p:pic>
        <p:nvPicPr>
          <p:cNvPr id="10" name="Picture 9"/>
          <p:cNvPicPr/>
          <p:nvPr/>
        </p:nvPicPr>
        <p:blipFill>
          <a:blip r:embed="rId5"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032" name="TextBox 10"/>
          <p:cNvSpPr txBox="1">
            <a:spLocks noChangeArrowheads="1"/>
          </p:cNvSpPr>
          <p:nvPr/>
        </p:nvSpPr>
        <p:spPr bwMode="auto">
          <a:xfrm rot="-5400000">
            <a:off x="-2420143" y="3272879"/>
            <a:ext cx="5791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dirty="0">
                <a:solidFill>
                  <a:srgbClr val="000000"/>
                </a:solidFill>
                <a:latin typeface="Lucida Calligraphy" pitchFamily="66" charset="0"/>
              </a:rPr>
              <a:t>“Rise Up, Step Up, Speak Up”</a:t>
            </a:r>
          </a:p>
          <a:p>
            <a:pPr algn="ctr" eaLnBrk="1" hangingPunct="1">
              <a:defRPr/>
            </a:pPr>
            <a:r>
              <a:rPr lang="en-AU" sz="2000" b="0" dirty="0">
                <a:solidFill>
                  <a:srgbClr val="000000"/>
                </a:solidFill>
                <a:latin typeface="Arial" panose="020B0604020202020204" pitchFamily="34" charset="0"/>
                <a:cs typeface="Arial" panose="020B0604020202020204" pitchFamily="34" charset="0"/>
              </a:rPr>
              <a:t>Department of Personnel Management</a:t>
            </a:r>
            <a:endParaRPr lang="en-GB" sz="2000" b="0" dirty="0">
              <a:solidFill>
                <a:srgbClr val="000000"/>
              </a:solidFill>
              <a:latin typeface="Arial" panose="020B0604020202020204" pitchFamily="34" charset="0"/>
              <a:cs typeface="Arial" panose="020B0604020202020204" pitchFamily="34" charset="0"/>
            </a:endParaRPr>
          </a:p>
        </p:txBody>
      </p:sp>
      <p:sp>
        <p:nvSpPr>
          <p:cNvPr id="11" name="Date Placeholder 13"/>
          <p:cNvSpPr txBox="1">
            <a:spLocks/>
          </p:cNvSpPr>
          <p:nvPr/>
        </p:nvSpPr>
        <p:spPr>
          <a:xfrm rot="16200000">
            <a:off x="-2331815" y="3647382"/>
            <a:ext cx="6264696" cy="119290"/>
          </a:xfrm>
          <a:prstGeom prst="rect">
            <a:avLst/>
          </a:prstGeom>
        </p:spPr>
        <p:txBody>
          <a:bodyPr anchor="t" anchorCtr="0"/>
          <a:lstStyle>
            <a:defPPr>
              <a:defRPr lang="en-US"/>
            </a:defPPr>
            <a:lvl1pPr algn="l" rtl="0" eaLnBrk="1" fontAlgn="auto" latinLnBrk="0" hangingPunct="1">
              <a:spcBef>
                <a:spcPts val="0"/>
              </a:spcBef>
              <a:spcAft>
                <a:spcPts val="0"/>
              </a:spcAft>
              <a:defRPr kumimoji="0" sz="900" kern="1200">
                <a:solidFill>
                  <a:schemeClr val="tx2"/>
                </a:solidFill>
                <a:latin typeface="Monotype Corsiva" panose="03010101010201010101" pitchFamily="66"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fontAlgn="base">
              <a:spcBef>
                <a:spcPct val="0"/>
              </a:spcBef>
              <a:spcAft>
                <a:spcPct val="0"/>
              </a:spcAft>
              <a:defRPr/>
            </a:pPr>
            <a:r>
              <a:rPr lang="en-GB" dirty="0">
                <a:solidFill>
                  <a:prstClr val="black"/>
                </a:solidFill>
              </a:rPr>
              <a:t>Intellectual property of Department of Personnel Management – Not to be used without written permission by Secretary DPM 14 November 2014</a:t>
            </a:r>
          </a:p>
          <a:p>
            <a:pPr>
              <a:defRPr/>
            </a:pPr>
            <a:endParaRPr lang="en-GB" dirty="0"/>
          </a:p>
        </p:txBody>
      </p:sp>
    </p:spTree>
  </p:cSld>
  <p:clrMap bg1="lt1" tx1="dk1" bg2="lt2" tx2="dk2" accent1="accent1" accent2="accent2" accent3="accent3" accent4="accent4" accent5="accent5" accent6="accent6" hlink="hlink" folHlink="folHlink"/>
  <p:sldLayoutIdLst>
    <p:sldLayoutId id="2147484374" r:id="rId1"/>
    <p:sldLayoutId id="2147484432" r:id="rId2"/>
  </p:sldLayoutIdLs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6AC4A-8130-49F3-BB38-79FE1F283A5B}" type="datetimeFigureOut">
              <a:rPr lang="en-US" smtClean="0"/>
              <a:pPr/>
              <a:t>11/30/2023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D81E0-9D3B-49CE-B100-52C89E12FCC2}" type="slidenum">
              <a:rPr lang="en-US" smtClean="0"/>
              <a:pPr/>
              <a:t>‹#›</a:t>
            </a:fld>
            <a:endParaRPr lang="en-US"/>
          </a:p>
        </p:txBody>
      </p:sp>
    </p:spTree>
    <p:extLst>
      <p:ext uri="{BB962C8B-B14F-4D97-AF65-F5344CB8AC3E}">
        <p14:creationId xmlns:p14="http://schemas.microsoft.com/office/powerpoint/2010/main" val="1568643717"/>
      </p:ext>
    </p:extLst>
  </p:cSld>
  <p:clrMap bg1="lt1" tx1="dk1" bg2="lt2" tx2="dk2" accent1="accent1" accent2="accent2" accent3="accent3" accent4="accent4" accent5="accent5" accent6="accent6" hlink="hlink" folHlink="folHlink"/>
  <p:sldLayoutIdLst>
    <p:sldLayoutId id="2147484434" r:id="rId1"/>
    <p:sldLayoutId id="2147484435" r:id="rId2"/>
    <p:sldLayoutId id="2147484436" r:id="rId3"/>
    <p:sldLayoutId id="2147484437" r:id="rId4"/>
    <p:sldLayoutId id="2147484438" r:id="rId5"/>
    <p:sldLayoutId id="2147484439" r:id="rId6"/>
    <p:sldLayoutId id="2147484440" r:id="rId7"/>
    <p:sldLayoutId id="2147484441" r:id="rId8"/>
    <p:sldLayoutId id="2147484442" r:id="rId9"/>
    <p:sldLayoutId id="2147484443" r:id="rId10"/>
    <p:sldLayoutId id="214748444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3"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052"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914400" y="1066800"/>
            <a:ext cx="8001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4"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2055" name="TextBox 10"/>
          <p:cNvSpPr txBox="1">
            <a:spLocks noChangeArrowheads="1"/>
          </p:cNvSpPr>
          <p:nvPr/>
        </p:nvSpPr>
        <p:spPr bwMode="auto">
          <a:xfrm rot="-5400000">
            <a:off x="-2404268" y="3234531"/>
            <a:ext cx="57912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p>
          <a:p>
            <a:pPr algn="ctr" eaLnBrk="1" hangingPunct="1">
              <a:spcBef>
                <a:spcPts val="600"/>
              </a:spcBef>
              <a:defRPr/>
            </a:pPr>
            <a:r>
              <a:rPr lang="en-AU" sz="2000">
                <a:solidFill>
                  <a:srgbClr val="000000"/>
                </a:solidFill>
                <a:latin typeface="Plantagenet Cherokee" pitchFamily="18" charset="0"/>
              </a:rPr>
              <a:t>Department of Personnel Management</a:t>
            </a:r>
            <a:endParaRPr lang="en-GB" sz="2000">
              <a:solidFill>
                <a:srgbClr val="000000"/>
              </a:solidFill>
              <a:latin typeface="Plantagenet Cherokee" pitchFamily="18" charset="0"/>
            </a:endParaRPr>
          </a:p>
        </p:txBody>
      </p:sp>
      <p:sp>
        <p:nvSpPr>
          <p:cNvPr id="2056" name="TextBox 11"/>
          <p:cNvSpPr txBox="1">
            <a:spLocks noChangeArrowheads="1"/>
          </p:cNvSpPr>
          <p:nvPr/>
        </p:nvSpPr>
        <p:spPr bwMode="auto">
          <a:xfrm>
            <a:off x="0" y="6299200"/>
            <a:ext cx="1066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AU" sz="1000">
                <a:solidFill>
                  <a:prstClr val="black"/>
                </a:solidFill>
                <a:latin typeface="Arial Narrow" pitchFamily="34" charset="0"/>
              </a:rPr>
              <a:t>www.dpm.gov.pg</a:t>
            </a:r>
            <a:endParaRPr lang="en-GB" sz="1000">
              <a:solidFill>
                <a:prstClr val="black"/>
              </a:solidFill>
              <a:latin typeface="Arial Narrow" pitchFamily="34" charset="0"/>
            </a:endParaRPr>
          </a:p>
        </p:txBody>
      </p:sp>
    </p:spTree>
    <p:extLst>
      <p:ext uri="{BB962C8B-B14F-4D97-AF65-F5344CB8AC3E}">
        <p14:creationId xmlns:p14="http://schemas.microsoft.com/office/powerpoint/2010/main" val="3257649044"/>
      </p:ext>
    </p:extLst>
  </p:cSld>
  <p:clrMap bg1="lt1" tx1="dk1" bg2="lt2" tx2="dk2" accent1="accent1" accent2="accent2" accent3="accent3" accent4="accent4" accent5="accent5" accent6="accent6" hlink="hlink" folHlink="folHlink"/>
  <p:sldLayoutIdLst>
    <p:sldLayoutId id="2147484446" r:id="rId1"/>
  </p:sldLayoutIdLst>
  <p:hf sldNum="0" hdr="0" ft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052"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2053" name="Text Placeholder 12"/>
          <p:cNvSpPr>
            <a:spLocks noGrp="1"/>
          </p:cNvSpPr>
          <p:nvPr>
            <p:ph type="body" idx="1"/>
          </p:nvPr>
        </p:nvSpPr>
        <p:spPr bwMode="auto">
          <a:xfrm>
            <a:off x="914400" y="1066800"/>
            <a:ext cx="8001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2055" name="TextBox 10"/>
          <p:cNvSpPr txBox="1">
            <a:spLocks noChangeArrowheads="1"/>
          </p:cNvSpPr>
          <p:nvPr/>
        </p:nvSpPr>
        <p:spPr bwMode="auto">
          <a:xfrm rot="-5400000">
            <a:off x="-2404268" y="3234531"/>
            <a:ext cx="57912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AU" sz="2400">
                <a:solidFill>
                  <a:srgbClr val="000000"/>
                </a:solidFill>
                <a:latin typeface="Lucida Calligraphy" pitchFamily="66" charset="0"/>
              </a:rPr>
              <a:t>“Rise Up, Step Up, Speak Up”</a:t>
            </a:r>
          </a:p>
          <a:p>
            <a:pPr algn="ctr" eaLnBrk="1" hangingPunct="1">
              <a:spcBef>
                <a:spcPts val="600"/>
              </a:spcBef>
              <a:defRPr/>
            </a:pPr>
            <a:r>
              <a:rPr lang="en-AU" sz="2000">
                <a:solidFill>
                  <a:srgbClr val="000000"/>
                </a:solidFill>
                <a:latin typeface="Plantagenet Cherokee" pitchFamily="18" charset="0"/>
              </a:rPr>
              <a:t>Department of Personnel Management</a:t>
            </a:r>
            <a:endParaRPr lang="en-GB" sz="2000">
              <a:solidFill>
                <a:srgbClr val="000000"/>
              </a:solidFill>
              <a:latin typeface="Plantagenet Cherokee" pitchFamily="18" charset="0"/>
            </a:endParaRPr>
          </a:p>
        </p:txBody>
      </p:sp>
      <p:sp>
        <p:nvSpPr>
          <p:cNvPr id="2056" name="TextBox 11"/>
          <p:cNvSpPr txBox="1">
            <a:spLocks noChangeArrowheads="1"/>
          </p:cNvSpPr>
          <p:nvPr/>
        </p:nvSpPr>
        <p:spPr bwMode="auto">
          <a:xfrm>
            <a:off x="0" y="6299200"/>
            <a:ext cx="1066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AU" sz="1000">
                <a:solidFill>
                  <a:prstClr val="black"/>
                </a:solidFill>
                <a:latin typeface="Arial Narrow" pitchFamily="34" charset="0"/>
              </a:rPr>
              <a:t>www.dpm.gov.pg</a:t>
            </a:r>
            <a:endParaRPr lang="en-GB" sz="1000">
              <a:solidFill>
                <a:prstClr val="black"/>
              </a:solidFill>
              <a:latin typeface="Arial Narrow" pitchFamily="34" charset="0"/>
            </a:endParaRPr>
          </a:p>
        </p:txBody>
      </p:sp>
    </p:spTree>
    <p:extLst>
      <p:ext uri="{BB962C8B-B14F-4D97-AF65-F5344CB8AC3E}">
        <p14:creationId xmlns:p14="http://schemas.microsoft.com/office/powerpoint/2010/main" val="3858187485"/>
      </p:ext>
    </p:extLst>
  </p:cSld>
  <p:clrMap bg1="lt1" tx1="dk1" bg2="lt2" tx2="dk2" accent1="accent1" accent2="accent2" accent3="accent3" accent4="accent4" accent5="accent5" accent6="accent6" hlink="hlink" folHlink="folHlink"/>
  <p:sldLayoutIdLst>
    <p:sldLayoutId id="2147484448" r:id="rId1"/>
    <p:sldLayoutId id="2147484449" r:id="rId2"/>
    <p:sldLayoutId id="2147484450" r:id="rId3"/>
    <p:sldLayoutId id="2147484451" r:id="rId4"/>
    <p:sldLayoutId id="2147484452" r:id="rId5"/>
    <p:sldLayoutId id="2147484453" r:id="rId6"/>
    <p:sldLayoutId id="2147484454" r:id="rId7"/>
    <p:sldLayoutId id="2147484455" r:id="rId8"/>
    <p:sldLayoutId id="2147484456" r:id="rId9"/>
    <p:sldLayoutId id="2147484457" r:id="rId10"/>
    <p:sldLayoutId id="2147484458" r:id="rId11"/>
    <p:sldLayoutId id="2147484459" r:id="rId12"/>
  </p:sldLayoutIdLst>
  <p:hf sldNum="0" hdr="0" ft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952500" y="3284985"/>
            <a:ext cx="7924800" cy="3024336"/>
          </a:xfrm>
        </p:spPr>
        <p:txBody>
          <a:bodyPr/>
          <a:lstStyle/>
          <a:p>
            <a:pPr marL="0" indent="0" algn="ctr">
              <a:buNone/>
            </a:pPr>
            <a:r>
              <a:rPr lang="en-US" sz="4000" b="1" dirty="0"/>
              <a:t>PRESENTATION ON STAFFING &amp; ESTABLISHMENT</a:t>
            </a:r>
          </a:p>
          <a:p>
            <a:pPr marL="0" indent="0" algn="ctr">
              <a:buNone/>
            </a:pPr>
            <a:r>
              <a:rPr lang="en-US" sz="4000" b="1" dirty="0"/>
              <a:t>  </a:t>
            </a:r>
          </a:p>
          <a:p>
            <a:pPr marL="0" indent="0" algn="ctr">
              <a:buNone/>
            </a:pPr>
            <a:endParaRPr lang="en-US" sz="4000" b="1" dirty="0"/>
          </a:p>
        </p:txBody>
      </p:sp>
      <p:sp>
        <p:nvSpPr>
          <p:cNvPr id="3" name="Title 2"/>
          <p:cNvSpPr>
            <a:spLocks noGrp="1"/>
          </p:cNvSpPr>
          <p:nvPr>
            <p:ph type="title"/>
          </p:nvPr>
        </p:nvSpPr>
        <p:spPr>
          <a:xfrm>
            <a:off x="914400" y="1268760"/>
            <a:ext cx="8001000" cy="2016224"/>
          </a:xfrm>
        </p:spPr>
        <p:txBody>
          <a:bodyPr/>
          <a:lstStyle/>
          <a:p>
            <a:pPr algn="ctr"/>
            <a:br>
              <a:rPr kumimoji="0" lang="en-AU" sz="2400" b="1" i="0" u="none" strike="noStrike" kern="1200" cap="none" spc="0" normalizeH="0" baseline="0" noProof="0" dirty="0">
                <a:ln>
                  <a:noFill/>
                </a:ln>
                <a:solidFill>
                  <a:srgbClr val="0070C0"/>
                </a:solidFill>
                <a:effectLst/>
                <a:uLnTx/>
                <a:uFillTx/>
                <a:latin typeface="Calibri" pitchFamily="34" charset="0"/>
                <a:ea typeface="+mj-ea"/>
                <a:cs typeface="+mj-cs"/>
              </a:rPr>
            </a:br>
            <a:br>
              <a:rPr kumimoji="0" lang="en-AU" sz="2400" b="1" i="0" u="none" strike="noStrike" kern="1200" cap="none" spc="0" normalizeH="0" baseline="0" noProof="0" dirty="0">
                <a:ln>
                  <a:noFill/>
                </a:ln>
                <a:solidFill>
                  <a:srgbClr val="0070C0"/>
                </a:solidFill>
                <a:effectLst/>
                <a:uLnTx/>
                <a:uFillTx/>
                <a:latin typeface="Calibri" pitchFamily="34" charset="0"/>
                <a:ea typeface="+mj-ea"/>
                <a:cs typeface="+mj-cs"/>
              </a:rPr>
            </a:br>
            <a:br>
              <a:rPr kumimoji="0" lang="en-AU" sz="2400" b="1" i="0" u="none" strike="noStrike" kern="1200" cap="none" spc="0" normalizeH="0" baseline="0" noProof="0" dirty="0">
                <a:ln>
                  <a:noFill/>
                </a:ln>
                <a:solidFill>
                  <a:srgbClr val="0070C0"/>
                </a:solidFill>
                <a:effectLst/>
                <a:uLnTx/>
                <a:uFillTx/>
                <a:latin typeface="Calibri" pitchFamily="34" charset="0"/>
                <a:ea typeface="+mj-ea"/>
                <a:cs typeface="+mj-cs"/>
              </a:rPr>
            </a:br>
            <a:br>
              <a:rPr kumimoji="0" lang="en-AU" sz="2400" b="1" i="0" u="none" strike="noStrike" kern="1200" cap="none" spc="0" normalizeH="0" baseline="0" noProof="0" dirty="0">
                <a:ln>
                  <a:noFill/>
                </a:ln>
                <a:solidFill>
                  <a:srgbClr val="0070C0"/>
                </a:solidFill>
                <a:effectLst/>
                <a:uLnTx/>
                <a:uFillTx/>
                <a:latin typeface="Calibri" pitchFamily="34" charset="0"/>
                <a:ea typeface="+mj-ea"/>
                <a:cs typeface="+mj-cs"/>
              </a:rPr>
            </a:br>
            <a:br>
              <a:rPr kumimoji="0" lang="en-AU" sz="2400" b="1" i="0" u="none" strike="noStrike" kern="1200" cap="none" spc="0" normalizeH="0" baseline="0" noProof="0" dirty="0">
                <a:ln>
                  <a:noFill/>
                </a:ln>
                <a:solidFill>
                  <a:srgbClr val="0070C0"/>
                </a:solidFill>
                <a:effectLst/>
                <a:uLnTx/>
                <a:uFillTx/>
                <a:latin typeface="Calibri" pitchFamily="34" charset="0"/>
                <a:ea typeface="+mj-ea"/>
                <a:cs typeface="+mj-cs"/>
              </a:rPr>
            </a:br>
            <a:r>
              <a:rPr kumimoji="0" lang="en-AU" sz="2000" b="1" i="0" u="none" strike="noStrike" kern="1200" cap="none" spc="0" normalizeH="0" baseline="0" noProof="0" dirty="0">
                <a:ln>
                  <a:noFill/>
                </a:ln>
                <a:solidFill>
                  <a:srgbClr val="0070C0"/>
                </a:solidFill>
                <a:effectLst/>
                <a:uLnTx/>
                <a:uFillTx/>
                <a:latin typeface="Calibri" pitchFamily="34" charset="0"/>
                <a:ea typeface="+mj-ea"/>
                <a:cs typeface="+mj-cs"/>
              </a:rPr>
              <a:t>DEPARTMENT OF PERSONNEL MANAGEMENT </a:t>
            </a:r>
            <a:br>
              <a:rPr kumimoji="0" lang="en-AU" sz="2000" b="1" i="0" u="none" strike="noStrike" kern="1200" cap="none" spc="0" normalizeH="0" baseline="0" noProof="0" dirty="0">
                <a:ln>
                  <a:noFill/>
                </a:ln>
                <a:solidFill>
                  <a:srgbClr val="0070C0"/>
                </a:solidFill>
                <a:effectLst/>
                <a:uLnTx/>
                <a:uFillTx/>
                <a:latin typeface="Calibri" pitchFamily="34" charset="0"/>
                <a:ea typeface="+mj-ea"/>
                <a:cs typeface="+mj-cs"/>
              </a:rPr>
            </a:br>
            <a:r>
              <a:rPr lang="en-AU" sz="2000" dirty="0">
                <a:solidFill>
                  <a:srgbClr val="0070C0"/>
                </a:solidFill>
              </a:rPr>
              <a:t>NATIONAL AGENCIES</a:t>
            </a:r>
            <a:br>
              <a:rPr kumimoji="0" lang="en-AU" sz="3600" b="1" i="0" u="none" strike="noStrike" kern="1200" cap="none" spc="0" normalizeH="0" baseline="0" noProof="0" dirty="0">
                <a:ln>
                  <a:noFill/>
                </a:ln>
                <a:solidFill>
                  <a:srgbClr val="0070C0"/>
                </a:solidFill>
                <a:effectLst/>
                <a:uLnTx/>
                <a:uFillTx/>
                <a:latin typeface="Calibri" pitchFamily="34" charset="0"/>
                <a:ea typeface="+mj-ea"/>
                <a:cs typeface="+mj-cs"/>
              </a:rPr>
            </a:br>
            <a:r>
              <a:rPr lang="en-US" sz="3200" dirty="0"/>
              <a:t>REFORMS WORKSHOP  </a:t>
            </a:r>
            <a:br>
              <a:rPr lang="en-US" sz="3600" dirty="0"/>
            </a:br>
            <a:r>
              <a:rPr lang="en-US" sz="1800" dirty="0"/>
              <a:t>27 November 01 Dec, 2023 </a:t>
            </a:r>
            <a:br>
              <a:rPr lang="en-US" sz="1800" dirty="0"/>
            </a:br>
            <a:r>
              <a:rPr lang="en-US" sz="1800" dirty="0"/>
              <a:t>APEC HAUS, NCD</a:t>
            </a:r>
          </a:p>
        </p:txBody>
      </p:sp>
      <p:pic>
        <p:nvPicPr>
          <p:cNvPr id="4" name="Picture 3">
            <a:extLst>
              <a:ext uri="{FF2B5EF4-FFF2-40B4-BE49-F238E27FC236}">
                <a16:creationId xmlns:a16="http://schemas.microsoft.com/office/drawing/2014/main" id="{7E6EE396-DFDA-1E5D-7253-65B5E74FDF2D}"/>
              </a:ext>
            </a:extLst>
          </p:cNvPr>
          <p:cNvPicPr>
            <a:picLocks noChangeAspect="1"/>
          </p:cNvPicPr>
          <p:nvPr/>
        </p:nvPicPr>
        <p:blipFill>
          <a:blip r:embed="rId2"/>
          <a:stretch>
            <a:fillRect/>
          </a:stretch>
        </p:blipFill>
        <p:spPr>
          <a:xfrm>
            <a:off x="4067944" y="260649"/>
            <a:ext cx="2016224" cy="1152127"/>
          </a:xfrm>
          <a:prstGeom prst="rect">
            <a:avLst/>
          </a:prstGeom>
        </p:spPr>
      </p:pic>
    </p:spTree>
    <p:extLst>
      <p:ext uri="{BB962C8B-B14F-4D97-AF65-F5344CB8AC3E}">
        <p14:creationId xmlns:p14="http://schemas.microsoft.com/office/powerpoint/2010/main" val="203919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A276D3-566D-477B-94B6-BFA8A312CAED}"/>
              </a:ext>
            </a:extLst>
          </p:cNvPr>
          <p:cNvSpPr>
            <a:spLocks noGrp="1"/>
          </p:cNvSpPr>
          <p:nvPr>
            <p:ph sz="quarter" idx="1"/>
          </p:nvPr>
        </p:nvSpPr>
        <p:spPr/>
        <p:txBody>
          <a:bodyPr/>
          <a:lstStyle/>
          <a:p>
            <a:r>
              <a:rPr lang="en-US" sz="2000" dirty="0">
                <a:latin typeface="Arial" panose="020B0604020202020204" pitchFamily="34" charset="0"/>
                <a:cs typeface="Arial" panose="020B0604020202020204" pitchFamily="34" charset="0"/>
              </a:rPr>
              <a:t>Excess staff above approved establishment on payroll</a:t>
            </a:r>
          </a:p>
          <a:p>
            <a:r>
              <a:rPr lang="en-US" sz="2000" dirty="0">
                <a:effectLst/>
                <a:latin typeface="Arial" panose="020B0604020202020204" pitchFamily="34" charset="0"/>
                <a:ea typeface="Calibri" panose="020F0502020204030204" pitchFamily="34" charset="0"/>
                <a:cs typeface="Arial" panose="020B0604020202020204" pitchFamily="34" charset="0"/>
              </a:rPr>
              <a:t>Casual Staff (genuine and non-genuine ) still paid on Item 112, IFMS and internal revenue hindering service delivery </a:t>
            </a:r>
          </a:p>
          <a:p>
            <a:r>
              <a:rPr lang="en-US" sz="2000" dirty="0">
                <a:latin typeface="Arial" panose="020B0604020202020204" pitchFamily="34" charset="0"/>
                <a:cs typeface="Arial" panose="020B0604020202020204" pitchFamily="34" charset="0"/>
              </a:rPr>
              <a:t>Delay in recruitment and selection</a:t>
            </a:r>
          </a:p>
          <a:p>
            <a:r>
              <a:rPr lang="en-US" sz="2000" dirty="0">
                <a:effectLst/>
                <a:latin typeface="Arial" panose="020B0604020202020204" pitchFamily="34" charset="0"/>
                <a:ea typeface="Calibri" panose="020F0502020204030204" pitchFamily="34" charset="0"/>
                <a:cs typeface="Arial" panose="020B0604020202020204" pitchFamily="34" charset="0"/>
              </a:rPr>
              <a:t>Under budgeting for PHAs</a:t>
            </a:r>
          </a:p>
          <a:p>
            <a:r>
              <a:rPr lang="en-US" sz="2000" dirty="0">
                <a:latin typeface="Arial" panose="020B0604020202020204" pitchFamily="34" charset="0"/>
                <a:cs typeface="Arial" panose="020B0604020202020204" pitchFamily="34" charset="0"/>
              </a:rPr>
              <a:t>Outdated senior officers contracts (</a:t>
            </a:r>
            <a:r>
              <a:rPr lang="en-US" sz="2000" b="1" i="1" dirty="0">
                <a:latin typeface="Arial" panose="020B0604020202020204" pitchFamily="34" charset="0"/>
                <a:cs typeface="Arial" panose="020B0604020202020204" pitchFamily="34" charset="0"/>
              </a:rPr>
              <a:t>refer to GO 9.58 to 9.74</a:t>
            </a:r>
            <a:r>
              <a:rPr lang="en-US" sz="2000" dirty="0">
                <a:latin typeface="Arial" panose="020B0604020202020204" pitchFamily="34" charset="0"/>
                <a:cs typeface="Arial" panose="020B0604020202020204" pitchFamily="34" charset="0"/>
              </a:rPr>
              <a:t>)</a:t>
            </a:r>
          </a:p>
          <a:p>
            <a:r>
              <a:rPr lang="en-US" sz="2000" dirty="0">
                <a:latin typeface="Arial" panose="020B0604020202020204" pitchFamily="34" charset="0"/>
                <a:cs typeface="Arial" panose="020B0604020202020204" pitchFamily="34" charset="0"/>
              </a:rPr>
              <a:t>High number of compulsory aged </a:t>
            </a:r>
            <a:r>
              <a:rPr lang="en-US" sz="2000" dirty="0" err="1">
                <a:latin typeface="Arial" panose="020B0604020202020204" pitchFamily="34" charset="0"/>
                <a:cs typeface="Arial" panose="020B0604020202020204" pitchFamily="34" charset="0"/>
              </a:rPr>
              <a:t>unattach</a:t>
            </a:r>
            <a:r>
              <a:rPr lang="en-US" sz="2000" dirty="0">
                <a:latin typeface="Arial" panose="020B0604020202020204" pitchFamily="34" charset="0"/>
                <a:cs typeface="Arial" panose="020B0604020202020204" pitchFamily="34" charset="0"/>
              </a:rPr>
              <a:t> officers</a:t>
            </a:r>
          </a:p>
          <a:p>
            <a:r>
              <a:rPr lang="en-US" sz="2000" dirty="0">
                <a:effectLst/>
                <a:latin typeface="Arial" panose="020B0604020202020204" pitchFamily="34" charset="0"/>
                <a:ea typeface="Calibri" panose="020F0502020204030204" pitchFamily="34" charset="0"/>
                <a:cs typeface="Arial" panose="020B0604020202020204" pitchFamily="34" charset="0"/>
              </a:rPr>
              <a:t>Non-compliance of Short Term Contract Arrangements as per GO 10.7-10.10</a:t>
            </a:r>
          </a:p>
          <a:p>
            <a:r>
              <a:rPr lang="en-US" sz="2000" dirty="0">
                <a:effectLst/>
                <a:latin typeface="Arial" panose="020B0604020202020204" pitchFamily="34" charset="0"/>
                <a:ea typeface="Calibri" panose="020F0502020204030204" pitchFamily="34" charset="0"/>
                <a:cs typeface="Arial" panose="020B0604020202020204" pitchFamily="34" charset="0"/>
              </a:rPr>
              <a:t>FIN 03 and FIN 04 not disseminated in a timely manner </a:t>
            </a:r>
          </a:p>
          <a:p>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PG" dirty="0"/>
          </a:p>
        </p:txBody>
      </p:sp>
      <p:sp>
        <p:nvSpPr>
          <p:cNvPr id="3" name="Title 2">
            <a:extLst>
              <a:ext uri="{FF2B5EF4-FFF2-40B4-BE49-F238E27FC236}">
                <a16:creationId xmlns:a16="http://schemas.microsoft.com/office/drawing/2014/main" id="{81E69F4E-A25F-48A5-9507-A7694B04C4E6}"/>
              </a:ext>
            </a:extLst>
          </p:cNvPr>
          <p:cNvSpPr>
            <a:spLocks noGrp="1"/>
          </p:cNvSpPr>
          <p:nvPr>
            <p:ph type="title"/>
          </p:nvPr>
        </p:nvSpPr>
        <p:spPr/>
        <p:txBody>
          <a:bodyPr/>
          <a:lstStyle/>
          <a:p>
            <a:r>
              <a:rPr lang="en-US" dirty="0"/>
              <a:t>Generic Issues </a:t>
            </a:r>
            <a:endParaRPr lang="en-PG" dirty="0"/>
          </a:p>
        </p:txBody>
      </p:sp>
    </p:spTree>
    <p:extLst>
      <p:ext uri="{BB962C8B-B14F-4D97-AF65-F5344CB8AC3E}">
        <p14:creationId xmlns:p14="http://schemas.microsoft.com/office/powerpoint/2010/main" val="3895518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990600" y="836712"/>
            <a:ext cx="7924800" cy="5400600"/>
          </a:xfrm>
        </p:spPr>
        <p:txBody>
          <a:bodyPr/>
          <a:lstStyle/>
          <a:p>
            <a:pPr marL="0" indent="0">
              <a:buNone/>
            </a:pPr>
            <a:endParaRPr lang="en-AU" sz="1800" dirty="0">
              <a:latin typeface="Arial" panose="020B0604020202020204" pitchFamily="34" charset="0"/>
              <a:cs typeface="Arial" panose="020B0604020202020204" pitchFamily="34" charset="0"/>
            </a:endParaRPr>
          </a:p>
          <a:p>
            <a:r>
              <a:rPr lang="en-AU" sz="1800" dirty="0">
                <a:latin typeface="Arial" panose="020B0604020202020204" pitchFamily="34" charset="0"/>
                <a:cs typeface="Arial" panose="020B0604020202020204" pitchFamily="34" charset="0"/>
              </a:rPr>
              <a:t>S &amp; E is not about number game only. It is about how you manage your Human Resource- Therefore, understanding your HR Business process is of paramount importance including the agency priorities</a:t>
            </a:r>
          </a:p>
          <a:p>
            <a:r>
              <a:rPr lang="en-AU" sz="1800" dirty="0">
                <a:latin typeface="Arial" panose="020B0604020202020204" pitchFamily="34" charset="0"/>
                <a:cs typeface="Arial" panose="020B0604020202020204" pitchFamily="34" charset="0"/>
              </a:rPr>
              <a:t>Managing attrition is also important </a:t>
            </a:r>
          </a:p>
          <a:p>
            <a:r>
              <a:rPr lang="en-AU" sz="1800" dirty="0">
                <a:latin typeface="Arial" panose="020B0604020202020204" pitchFamily="34" charset="0"/>
                <a:cs typeface="Arial" panose="020B0604020202020204" pitchFamily="34" charset="0"/>
              </a:rPr>
              <a:t>Offline payment – drawn from PE budget hence management of allowances, payment  of HDA, gratuities, DMA and SDMA is vital to avoid overruns therefore payments to be done within the same year and not carried over to the next fiscal year </a:t>
            </a:r>
          </a:p>
          <a:p>
            <a:r>
              <a:rPr lang="en-AU" sz="1800" dirty="0">
                <a:latin typeface="Arial" panose="020B0604020202020204" pitchFamily="34" charset="0"/>
                <a:cs typeface="Arial" panose="020B0604020202020204" pitchFamily="34" charset="0"/>
              </a:rPr>
              <a:t>We need to see improvement in the management of unattached/unmatched officers.</a:t>
            </a:r>
          </a:p>
          <a:p>
            <a:r>
              <a:rPr lang="en-AU" sz="1800" dirty="0">
                <a:latin typeface="Arial" panose="020B0604020202020204" pitchFamily="34" charset="0"/>
                <a:cs typeface="Arial" panose="020B0604020202020204" pitchFamily="34" charset="0"/>
              </a:rPr>
              <a:t>Data cleansing on date of birth, compulsory retirements to be effected</a:t>
            </a:r>
          </a:p>
          <a:p>
            <a:r>
              <a:rPr lang="en-AU" sz="1800" dirty="0">
                <a:latin typeface="Arial" panose="020B0604020202020204" pitchFamily="34" charset="0"/>
                <a:cs typeface="Arial" panose="020B0604020202020204" pitchFamily="34" charset="0"/>
              </a:rPr>
              <a:t>All positions to be aligned to Schedule 13.1 (Circular 8 of 2020) </a:t>
            </a:r>
          </a:p>
          <a:p>
            <a:r>
              <a:rPr lang="en-AU" sz="1800" dirty="0">
                <a:latin typeface="Arial" panose="020B0604020202020204" pitchFamily="34" charset="0"/>
                <a:cs typeface="Arial" panose="020B0604020202020204" pitchFamily="34" charset="0"/>
              </a:rPr>
              <a:t>Nil use of PGAS data</a:t>
            </a:r>
          </a:p>
          <a:p>
            <a:r>
              <a:rPr lang="en-AU" sz="1800" dirty="0">
                <a:latin typeface="Arial" panose="020B0604020202020204" pitchFamily="34" charset="0"/>
                <a:cs typeface="Arial" panose="020B0604020202020204" pitchFamily="34" charset="0"/>
              </a:rPr>
              <a:t>Uplift in HR practices in the public service/sector to ensure more information gets into the budget cycle.</a:t>
            </a:r>
          </a:p>
          <a:p>
            <a:endParaRPr lang="en-AU" sz="1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AU" dirty="0"/>
              <a:t>Summary -Important considerations </a:t>
            </a:r>
            <a:endParaRPr lang="en-US" dirty="0"/>
          </a:p>
        </p:txBody>
      </p:sp>
    </p:spTree>
    <p:extLst>
      <p:ext uri="{BB962C8B-B14F-4D97-AF65-F5344CB8AC3E}">
        <p14:creationId xmlns:p14="http://schemas.microsoft.com/office/powerpoint/2010/main" val="4098597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9D2645-822F-4073-BBE1-3CDA13972F1E}"/>
              </a:ext>
            </a:extLst>
          </p:cNvPr>
          <p:cNvSpPr>
            <a:spLocks noGrp="1"/>
          </p:cNvSpPr>
          <p:nvPr>
            <p:ph sz="quarter" idx="1"/>
          </p:nvPr>
        </p:nvSpPr>
        <p:spPr>
          <a:xfrm>
            <a:off x="990600" y="990600"/>
            <a:ext cx="7924800" cy="5390728"/>
          </a:xfrm>
        </p:spPr>
        <p:txBody>
          <a:bodyPr/>
          <a:lstStyle/>
          <a:p>
            <a:pPr marL="0" indent="0">
              <a:buNone/>
            </a:pPr>
            <a:r>
              <a:rPr lang="en-US" sz="2400" b="1" dirty="0">
                <a:latin typeface="Arial" panose="020B0604020202020204" pitchFamily="34" charset="0"/>
                <a:cs typeface="Arial" panose="020B0604020202020204" pitchFamily="34" charset="0"/>
              </a:rPr>
              <a:t>Agency Profiles </a:t>
            </a:r>
          </a:p>
          <a:p>
            <a:r>
              <a:rPr lang="en-US" sz="1800" dirty="0">
                <a:latin typeface="Arial" panose="020B0604020202020204" pitchFamily="34" charset="0"/>
                <a:cs typeface="Arial" panose="020B0604020202020204" pitchFamily="34" charset="0"/>
              </a:rPr>
              <a:t>to be submitted to DPM for PE Budget Proposals support at review sessions</a:t>
            </a:r>
          </a:p>
          <a:p>
            <a:pPr>
              <a:buFont typeface="Arial" panose="020B0604020202020204" pitchFamily="34" charset="0"/>
              <a:buChar char="•"/>
            </a:pPr>
            <a:r>
              <a:rPr lang="en-US" sz="1800" dirty="0">
                <a:latin typeface="Arial" panose="020B0604020202020204" pitchFamily="34" charset="0"/>
                <a:cs typeface="Arial" panose="020B0604020202020204" pitchFamily="34" charset="0"/>
              </a:rPr>
              <a:t>Corporate Plan (If agency have in place and from what year) </a:t>
            </a:r>
          </a:p>
          <a:p>
            <a:pPr marL="0" indent="0">
              <a:buNone/>
            </a:pPr>
            <a:r>
              <a:rPr lang="en-US" sz="1800" dirty="0">
                <a:latin typeface="Arial" panose="020B0604020202020204" pitchFamily="34" charset="0"/>
                <a:cs typeface="Arial" panose="020B0604020202020204" pitchFamily="34" charset="0"/>
              </a:rPr>
              <a:t>    Organization Structure (Date of Approval, Implementation of Structure, progress on the implementation  </a:t>
            </a:r>
          </a:p>
          <a:p>
            <a:pPr marL="0" indent="0">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Casual/Part time employment  </a:t>
            </a:r>
            <a:endParaRPr lang="en-PG" sz="1800" dirty="0">
              <a:effectLst/>
              <a:latin typeface="Arial" panose="020B0604020202020204" pitchFamily="34" charset="0"/>
              <a:ea typeface="Times New Roman" panose="02020603050405020304" pitchFamily="18" charset="0"/>
              <a:cs typeface="Arial" panose="020B0604020202020204" pitchFamily="34" charset="0"/>
            </a:endParaRPr>
          </a:p>
          <a:p>
            <a:pPr marL="0" lvl="0" indent="0">
              <a:buNone/>
              <a:tabLst>
                <a:tab pos="274320" algn="l"/>
                <a:tab pos="457200" algn="l"/>
              </a:tabLst>
            </a:pPr>
            <a:r>
              <a:rPr lang="en-US" sz="1800" dirty="0">
                <a:effectLst/>
                <a:latin typeface="Arial" panose="020B0604020202020204" pitchFamily="34" charset="0"/>
                <a:ea typeface="Times New Roman" panose="02020603050405020304" pitchFamily="18" charset="0"/>
                <a:cs typeface="Arial" panose="020B0604020202020204" pitchFamily="34" charset="0"/>
              </a:rPr>
              <a:t> Register for casuals to contain dates of commencement and locations</a:t>
            </a:r>
            <a:endParaRPr lang="en-PG"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IFMS reports /How much is expended each fortnight </a:t>
            </a:r>
            <a:r>
              <a:rPr lang="en-US" sz="1800" dirty="0">
                <a:latin typeface="Arial" panose="020B0604020202020204" pitchFamily="34" charset="0"/>
                <a:ea typeface="Times New Roman" panose="02020603050405020304" pitchFamily="18" charset="0"/>
                <a:cs typeface="Arial" panose="020B0604020202020204" pitchFamily="34" charset="0"/>
              </a:rPr>
              <a:t>to pay wages for casuals</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r>
              <a:rPr lang="en-US" sz="1800" dirty="0">
                <a:latin typeface="Arial" panose="020B0604020202020204" pitchFamily="34" charset="0"/>
                <a:ea typeface="Times New Roman" panose="02020603050405020304" pitchFamily="18" charset="0"/>
                <a:cs typeface="Arial" panose="020B0604020202020204" pitchFamily="34" charset="0"/>
              </a:rPr>
              <a:t>Unattached personnel data base with reasons why they are unattached </a:t>
            </a: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 </a:t>
            </a:r>
            <a:endParaRPr lang="en-PG" sz="18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FB8D8E6D-C5F7-4188-B253-F02ACFA5577A}"/>
              </a:ext>
            </a:extLst>
          </p:cNvPr>
          <p:cNvSpPr>
            <a:spLocks noGrp="1"/>
          </p:cNvSpPr>
          <p:nvPr>
            <p:ph type="title"/>
          </p:nvPr>
        </p:nvSpPr>
        <p:spPr/>
        <p:txBody>
          <a:bodyPr/>
          <a:lstStyle/>
          <a:p>
            <a:r>
              <a:rPr lang="en-US" sz="3600" dirty="0"/>
              <a:t>Going Forward (PE Proposal Support)</a:t>
            </a:r>
            <a:endParaRPr lang="en-PG" sz="3600" dirty="0"/>
          </a:p>
        </p:txBody>
      </p:sp>
    </p:spTree>
    <p:extLst>
      <p:ext uri="{BB962C8B-B14F-4D97-AF65-F5344CB8AC3E}">
        <p14:creationId xmlns:p14="http://schemas.microsoft.com/office/powerpoint/2010/main" val="2863583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2A2235-18F5-47E5-A429-BE0366916A9B}"/>
              </a:ext>
            </a:extLst>
          </p:cNvPr>
          <p:cNvSpPr>
            <a:spLocks noGrp="1"/>
          </p:cNvSpPr>
          <p:nvPr>
            <p:ph sz="quarter" idx="1"/>
          </p:nvPr>
        </p:nvSpPr>
        <p:spPr/>
        <p:txBody>
          <a:bodyPr/>
          <a:lstStyle/>
          <a:p>
            <a:r>
              <a:rPr lang="en-US" dirty="0"/>
              <a:t>Conduct Manpower Reconciliation Exercise.</a:t>
            </a:r>
          </a:p>
          <a:p>
            <a:r>
              <a:rPr lang="en-US" dirty="0"/>
              <a:t>All cleansed data/clean data to be transferred to the new/upgraded payroll system.</a:t>
            </a:r>
            <a:endParaRPr lang="en-PG" dirty="0"/>
          </a:p>
        </p:txBody>
      </p:sp>
      <p:sp>
        <p:nvSpPr>
          <p:cNvPr id="3" name="Title 2">
            <a:extLst>
              <a:ext uri="{FF2B5EF4-FFF2-40B4-BE49-F238E27FC236}">
                <a16:creationId xmlns:a16="http://schemas.microsoft.com/office/drawing/2014/main" id="{FC28E73E-4919-4B01-8789-59C6A1C24B72}"/>
              </a:ext>
            </a:extLst>
          </p:cNvPr>
          <p:cNvSpPr>
            <a:spLocks noGrp="1"/>
          </p:cNvSpPr>
          <p:nvPr>
            <p:ph type="title"/>
          </p:nvPr>
        </p:nvSpPr>
        <p:spPr/>
        <p:txBody>
          <a:bodyPr/>
          <a:lstStyle/>
          <a:p>
            <a:r>
              <a:rPr lang="en-US" dirty="0"/>
              <a:t>Going forward</a:t>
            </a:r>
            <a:endParaRPr lang="en-PG" dirty="0"/>
          </a:p>
        </p:txBody>
      </p:sp>
    </p:spTree>
    <p:extLst>
      <p:ext uri="{BB962C8B-B14F-4D97-AF65-F5344CB8AC3E}">
        <p14:creationId xmlns:p14="http://schemas.microsoft.com/office/powerpoint/2010/main" val="3581832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07695C-0424-461B-B9D8-A34B354BEAB2}"/>
              </a:ext>
            </a:extLst>
          </p:cNvPr>
          <p:cNvSpPr>
            <a:spLocks noGrp="1"/>
          </p:cNvSpPr>
          <p:nvPr>
            <p:ph sz="quarter" idx="1"/>
          </p:nvPr>
        </p:nvSpPr>
        <p:spPr/>
        <p:txBody>
          <a:bodyPr/>
          <a:lstStyle/>
          <a:p>
            <a:pPr marL="0" indent="0">
              <a:buNone/>
            </a:pPr>
            <a:endParaRPr lang="en-US" dirty="0"/>
          </a:p>
          <a:p>
            <a:pPr algn="ctr"/>
            <a:r>
              <a:rPr lang="en-US" dirty="0"/>
              <a:t>Thank you for listening (;</a:t>
            </a:r>
            <a:endParaRPr lang="en-PG" dirty="0"/>
          </a:p>
        </p:txBody>
      </p:sp>
      <p:sp>
        <p:nvSpPr>
          <p:cNvPr id="3" name="Title 2">
            <a:extLst>
              <a:ext uri="{FF2B5EF4-FFF2-40B4-BE49-F238E27FC236}">
                <a16:creationId xmlns:a16="http://schemas.microsoft.com/office/drawing/2014/main" id="{BF3665EB-2DE9-4FE2-B78D-828797D51964}"/>
              </a:ext>
            </a:extLst>
          </p:cNvPr>
          <p:cNvSpPr>
            <a:spLocks noGrp="1"/>
          </p:cNvSpPr>
          <p:nvPr>
            <p:ph type="title"/>
          </p:nvPr>
        </p:nvSpPr>
        <p:spPr/>
        <p:txBody>
          <a:bodyPr/>
          <a:lstStyle/>
          <a:p>
            <a:pPr algn="ctr"/>
            <a:r>
              <a:rPr lang="en-US" dirty="0"/>
              <a:t>End of Presentation </a:t>
            </a:r>
            <a:endParaRPr lang="en-PG" dirty="0"/>
          </a:p>
        </p:txBody>
      </p:sp>
    </p:spTree>
    <p:extLst>
      <p:ext uri="{BB962C8B-B14F-4D97-AF65-F5344CB8AC3E}">
        <p14:creationId xmlns:p14="http://schemas.microsoft.com/office/powerpoint/2010/main" val="333784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8604"/>
            <a:ext cx="8001000" cy="785818"/>
          </a:xfrm>
        </p:spPr>
        <p:txBody>
          <a:bodyPr/>
          <a:lstStyle/>
          <a:p>
            <a:r>
              <a:rPr lang="en-AU" dirty="0"/>
              <a:t>Presentation Outline </a:t>
            </a:r>
            <a:endParaRPr lang="en-US" dirty="0"/>
          </a:p>
        </p:txBody>
      </p:sp>
      <p:sp>
        <p:nvSpPr>
          <p:cNvPr id="3" name="Content Placeholder 2"/>
          <p:cNvSpPr>
            <a:spLocks noGrp="1"/>
          </p:cNvSpPr>
          <p:nvPr>
            <p:ph sz="quarter" idx="1"/>
          </p:nvPr>
        </p:nvSpPr>
        <p:spPr>
          <a:xfrm>
            <a:off x="914400" y="1357298"/>
            <a:ext cx="8001000" cy="4814902"/>
          </a:xfrm>
        </p:spPr>
        <p:txBody>
          <a:bodyPr/>
          <a:lstStyle/>
          <a:p>
            <a:pPr marL="0" indent="0" algn="just">
              <a:buNone/>
            </a:pPr>
            <a:endParaRPr lang="en-AU" sz="2000" b="1" dirty="0">
              <a:latin typeface="Arial" panose="020B0604020202020204" pitchFamily="34" charset="0"/>
              <a:cs typeface="Arial" panose="020B0604020202020204" pitchFamily="34" charset="0"/>
            </a:endParaRPr>
          </a:p>
          <a:p>
            <a:pPr algn="just"/>
            <a:r>
              <a:rPr lang="en-AU" sz="2000" dirty="0">
                <a:latin typeface="Arial" panose="020B0604020202020204" pitchFamily="34" charset="0"/>
                <a:cs typeface="Arial" panose="020B0604020202020204" pitchFamily="34" charset="0"/>
              </a:rPr>
              <a:t>Overview </a:t>
            </a:r>
          </a:p>
          <a:p>
            <a:pPr algn="just"/>
            <a:r>
              <a:rPr lang="en-AU" sz="2000" dirty="0">
                <a:latin typeface="Arial" panose="020B0604020202020204" pitchFamily="34" charset="0"/>
                <a:cs typeface="Arial" panose="020B0604020202020204" pitchFamily="34" charset="0"/>
              </a:rPr>
              <a:t>Importance &amp; Benefits of conducting S&amp;E Reviews</a:t>
            </a:r>
          </a:p>
          <a:p>
            <a:pPr algn="just"/>
            <a:r>
              <a:rPr lang="en-AU" sz="2000" dirty="0">
                <a:latin typeface="Arial" panose="020B0604020202020204" pitchFamily="34" charset="0"/>
                <a:cs typeface="Arial" panose="020B0604020202020204" pitchFamily="34" charset="0"/>
              </a:rPr>
              <a:t>Implications of not conducting S&amp;E Reviews  </a:t>
            </a:r>
          </a:p>
          <a:p>
            <a:pPr algn="just"/>
            <a:r>
              <a:rPr lang="en-AU" sz="2000" dirty="0">
                <a:latin typeface="Arial" panose="020B0604020202020204" pitchFamily="34" charset="0"/>
                <a:cs typeface="Arial" panose="020B0604020202020204" pitchFamily="34" charset="0"/>
              </a:rPr>
              <a:t>When S&amp;E Reviews should be undertaken</a:t>
            </a:r>
          </a:p>
          <a:p>
            <a:pPr algn="just"/>
            <a:r>
              <a:rPr lang="en-AU" sz="2000" dirty="0">
                <a:latin typeface="Arial" panose="020B0604020202020204" pitchFamily="34" charset="0"/>
                <a:cs typeface="Arial" panose="020B0604020202020204" pitchFamily="34" charset="0"/>
              </a:rPr>
              <a:t>How S&amp;E Reviews are linked to the Budget Process</a:t>
            </a:r>
          </a:p>
          <a:p>
            <a:pPr algn="just"/>
            <a:r>
              <a:rPr lang="en-AU" sz="2000" dirty="0">
                <a:latin typeface="Arial" panose="020B0604020202020204" pitchFamily="34" charset="0"/>
                <a:cs typeface="Arial" panose="020B0604020202020204" pitchFamily="34" charset="0"/>
              </a:rPr>
              <a:t>S&amp;E Data for (National Agencies by Sectors)</a:t>
            </a:r>
          </a:p>
          <a:p>
            <a:pPr algn="just"/>
            <a:r>
              <a:rPr lang="en-AU" sz="2000" dirty="0">
                <a:latin typeface="Arial" panose="020B0604020202020204" pitchFamily="34" charset="0"/>
                <a:cs typeface="Arial" panose="020B0604020202020204" pitchFamily="34" charset="0"/>
              </a:rPr>
              <a:t>Generic Issues </a:t>
            </a:r>
          </a:p>
          <a:p>
            <a:pPr algn="just">
              <a:buFont typeface="Arial" panose="020B0604020202020204" pitchFamily="34" charset="0"/>
              <a:buChar char="•"/>
            </a:pPr>
            <a:r>
              <a:rPr lang="en-AU" sz="2000" dirty="0">
                <a:latin typeface="Arial" panose="020B0604020202020204" pitchFamily="34" charset="0"/>
                <a:cs typeface="Arial" panose="020B0604020202020204" pitchFamily="34" charset="0"/>
              </a:rPr>
              <a:t>Summary- Important Considerations </a:t>
            </a:r>
          </a:p>
          <a:p>
            <a:pPr algn="just">
              <a:buFont typeface="Arial" panose="020B0604020202020204" pitchFamily="34" charset="0"/>
              <a:buChar char="•"/>
            </a:pPr>
            <a:r>
              <a:rPr lang="en-AU" sz="2000" dirty="0">
                <a:latin typeface="Arial" panose="020B0604020202020204" pitchFamily="34" charset="0"/>
                <a:cs typeface="Arial" panose="020B0604020202020204" pitchFamily="34" charset="0"/>
              </a:rPr>
              <a:t>Way forward</a:t>
            </a:r>
          </a:p>
          <a:p>
            <a:pPr marL="0" indent="0" algn="just">
              <a:buNone/>
            </a:pPr>
            <a:endParaRPr lang="en-AU" sz="2400" dirty="0"/>
          </a:p>
          <a:p>
            <a:pPr>
              <a:buNone/>
            </a:pPr>
            <a:endParaRPr lang="en-AU" dirty="0"/>
          </a:p>
          <a:p>
            <a:endParaRPr lang="en-AU" dirty="0"/>
          </a:p>
          <a:p>
            <a:endParaRPr lang="en-AU" dirty="0"/>
          </a:p>
          <a:p>
            <a:endParaRPr lang="en-AU" dirty="0"/>
          </a:p>
          <a:p>
            <a:endParaRPr lang="en-AU" dirty="0"/>
          </a:p>
          <a:p>
            <a:endParaRPr lang="en-US" dirty="0"/>
          </a:p>
        </p:txBody>
      </p:sp>
    </p:spTree>
    <p:extLst>
      <p:ext uri="{BB962C8B-B14F-4D97-AF65-F5344CB8AC3E}">
        <p14:creationId xmlns:p14="http://schemas.microsoft.com/office/powerpoint/2010/main" val="1930950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8604"/>
            <a:ext cx="8001000" cy="642942"/>
          </a:xfrm>
        </p:spPr>
        <p:txBody>
          <a:bodyPr/>
          <a:lstStyle/>
          <a:p>
            <a:r>
              <a:rPr dirty="0"/>
              <a:t>Overview</a:t>
            </a:r>
            <a:endParaRPr lang="en-US" dirty="0"/>
          </a:p>
        </p:txBody>
      </p:sp>
      <p:sp>
        <p:nvSpPr>
          <p:cNvPr id="3" name="Content Placeholder 2"/>
          <p:cNvSpPr>
            <a:spLocks noGrp="1"/>
          </p:cNvSpPr>
          <p:nvPr>
            <p:ph sz="quarter" idx="1"/>
          </p:nvPr>
        </p:nvSpPr>
        <p:spPr>
          <a:xfrm>
            <a:off x="1071538" y="908720"/>
            <a:ext cx="7715304" cy="5112568"/>
          </a:xfrm>
        </p:spPr>
        <p:txBody>
          <a:bodyPr/>
          <a:lstStyle/>
          <a:p>
            <a:pPr algn="just">
              <a:buNone/>
            </a:pPr>
            <a:endParaRPr lang="en-US" sz="1800" dirty="0">
              <a:latin typeface="Arial" pitchFamily="34" charset="0"/>
              <a:cs typeface="Arial" pitchFamily="34" charset="0"/>
            </a:endParaRPr>
          </a:p>
          <a:p>
            <a:pPr algn="just"/>
            <a:r>
              <a:rPr lang="en-US" sz="2000" dirty="0">
                <a:latin typeface="Arial" pitchFamily="34" charset="0"/>
                <a:cs typeface="Arial" pitchFamily="34" charset="0"/>
              </a:rPr>
              <a:t>As emanated from </a:t>
            </a:r>
            <a:r>
              <a:rPr lang="en-US" sz="2000" b="1" dirty="0">
                <a:latin typeface="Arial" pitchFamily="34" charset="0"/>
                <a:cs typeface="Arial" pitchFamily="34" charset="0"/>
              </a:rPr>
              <a:t>NEC Decision No. 53/2011</a:t>
            </a:r>
            <a:r>
              <a:rPr lang="en-US" sz="2000" dirty="0">
                <a:latin typeface="Arial" pitchFamily="34" charset="0"/>
                <a:cs typeface="Arial" pitchFamily="34" charset="0"/>
              </a:rPr>
              <a:t>, DPM as part of (</a:t>
            </a:r>
            <a:r>
              <a:rPr lang="en-US" sz="2000" b="1" i="1" dirty="0">
                <a:latin typeface="Arial" pitchFamily="34" charset="0"/>
                <a:cs typeface="Arial" pitchFamily="34" charset="0"/>
              </a:rPr>
              <a:t>OSPEAC</a:t>
            </a:r>
            <a:r>
              <a:rPr lang="en-US" sz="2000" dirty="0">
                <a:latin typeface="Arial" pitchFamily="34" charset="0"/>
                <a:cs typeface="Arial" pitchFamily="34" charset="0"/>
              </a:rPr>
              <a:t>) is mandated to assist WOG Agencies on </a:t>
            </a:r>
            <a:r>
              <a:rPr lang="en-US" sz="2000" i="1" dirty="0">
                <a:latin typeface="Arial" pitchFamily="34" charset="0"/>
                <a:cs typeface="Arial" pitchFamily="34" charset="0"/>
              </a:rPr>
              <a:t>Alesco</a:t>
            </a:r>
            <a:r>
              <a:rPr lang="en-US" sz="2000" dirty="0">
                <a:latin typeface="Arial" pitchFamily="34" charset="0"/>
                <a:cs typeface="Arial" pitchFamily="34" charset="0"/>
              </a:rPr>
              <a:t> </a:t>
            </a:r>
            <a:r>
              <a:rPr lang="en-US" sz="2000" i="1" dirty="0">
                <a:latin typeface="Arial" pitchFamily="34" charset="0"/>
                <a:cs typeface="Arial" pitchFamily="34" charset="0"/>
              </a:rPr>
              <a:t>Pay </a:t>
            </a:r>
            <a:r>
              <a:rPr lang="en-US" sz="2000" dirty="0">
                <a:latin typeface="Arial" pitchFamily="34" charset="0"/>
                <a:cs typeface="Arial" pitchFamily="34" charset="0"/>
              </a:rPr>
              <a:t>to Control and Stabilize Personnel Emoluments (PE) and other Expenditure Overruns. </a:t>
            </a:r>
          </a:p>
          <a:p>
            <a:pPr algn="just"/>
            <a:r>
              <a:rPr lang="en-AU" sz="2000" dirty="0">
                <a:latin typeface="Arial" pitchFamily="34" charset="0"/>
                <a:cs typeface="Arial" pitchFamily="34" charset="0"/>
              </a:rPr>
              <a:t>Staffing &amp; Establishment Reviews is the main important activity DPM undertakes annually during the second quarter.</a:t>
            </a:r>
            <a:endParaRPr lang="en-US" sz="2000" b="1" dirty="0">
              <a:solidFill>
                <a:srgbClr val="00B0F0"/>
              </a:solidFill>
              <a:latin typeface="Arial" pitchFamily="34" charset="0"/>
              <a:cs typeface="Arial" pitchFamily="34" charset="0"/>
            </a:endParaRPr>
          </a:p>
          <a:p>
            <a:pPr lvl="0" algn="just">
              <a:buFont typeface="Arial" panose="020B0604020202020204" pitchFamily="34" charset="0"/>
              <a:buChar char="•"/>
            </a:pPr>
            <a:r>
              <a:rPr lang="en-GB" sz="2000" dirty="0">
                <a:latin typeface="Arial" panose="020B0604020202020204" pitchFamily="34" charset="0"/>
                <a:cs typeface="Arial" panose="020B0604020202020204" pitchFamily="34" charset="0"/>
              </a:rPr>
              <a:t>This Review is consistent with the requirements of the following; </a:t>
            </a:r>
          </a:p>
          <a:p>
            <a:pPr lvl="0" algn="just">
              <a:buFont typeface="Wingdings" panose="05000000000000000000" pitchFamily="2" charset="2"/>
              <a:buChar char="Ø"/>
            </a:pPr>
            <a:r>
              <a:rPr lang="en-GB" sz="2000" dirty="0">
                <a:latin typeface="Arial" panose="020B0604020202020204" pitchFamily="34" charset="0"/>
                <a:cs typeface="Arial" panose="020B0604020202020204" pitchFamily="34" charset="0"/>
              </a:rPr>
              <a:t>Public Service General Order No 2, Public Service Management Act</a:t>
            </a:r>
          </a:p>
          <a:p>
            <a:pPr lvl="0" algn="just">
              <a:buFont typeface="Wingdings" panose="05000000000000000000" pitchFamily="2" charset="2"/>
              <a:buChar char="Ø"/>
            </a:pPr>
            <a:r>
              <a:rPr lang="en-GB" sz="2000" dirty="0">
                <a:latin typeface="Arial" panose="020B0604020202020204" pitchFamily="34" charset="0"/>
                <a:cs typeface="Arial" panose="020B0604020202020204" pitchFamily="34" charset="0"/>
              </a:rPr>
              <a:t>Public Finance, Treasury Act and other Legislations applicable to Provincial Administrations, Public Hospitals and Provincial Health Authorities.  </a:t>
            </a:r>
            <a:endParaRPr lang="en-US" sz="2000" dirty="0">
              <a:latin typeface="Arial" panose="020B0604020202020204" pitchFamily="34" charset="0"/>
              <a:cs typeface="Arial" panose="020B0604020202020204" pitchFamily="34" charset="0"/>
            </a:endParaRPr>
          </a:p>
          <a:p>
            <a:pPr algn="just">
              <a:buNone/>
            </a:pP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8604"/>
            <a:ext cx="8001000" cy="642942"/>
          </a:xfrm>
        </p:spPr>
        <p:txBody>
          <a:bodyPr/>
          <a:lstStyle/>
          <a:p>
            <a:r>
              <a:rPr lang="en-AU" sz="3200" dirty="0"/>
              <a:t>Overview-continue</a:t>
            </a:r>
          </a:p>
        </p:txBody>
      </p:sp>
      <p:sp>
        <p:nvSpPr>
          <p:cNvPr id="3" name="Content Placeholder 2"/>
          <p:cNvSpPr>
            <a:spLocks noGrp="1"/>
          </p:cNvSpPr>
          <p:nvPr>
            <p:ph sz="quarter" idx="1"/>
          </p:nvPr>
        </p:nvSpPr>
        <p:spPr>
          <a:xfrm>
            <a:off x="1000100" y="1142984"/>
            <a:ext cx="7929618" cy="5022320"/>
          </a:xfrm>
        </p:spPr>
        <p:txBody>
          <a:bodyPr/>
          <a:lstStyle/>
          <a:p>
            <a:pPr marL="0" indent="0" algn="just">
              <a:buNone/>
            </a:pPr>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These reviews were reinforced by the K200m overruns in PE Expenditure back in 2009-10. </a:t>
            </a:r>
          </a:p>
          <a:p>
            <a:pPr algn="just"/>
            <a:r>
              <a:rPr lang="en-AU" sz="2000" dirty="0">
                <a:latin typeface="Arial" panose="020B0604020202020204" pitchFamily="34" charset="0"/>
                <a:cs typeface="Arial" panose="020B0604020202020204" pitchFamily="34" charset="0"/>
              </a:rPr>
              <a:t>Primary reasons for over-expenditure: </a:t>
            </a:r>
            <a:endParaRPr lang="en-US" sz="20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AU" sz="2000" dirty="0">
                <a:latin typeface="Arial" panose="020B0604020202020204" pitchFamily="34" charset="0"/>
                <a:cs typeface="Arial" panose="020B0604020202020204" pitchFamily="34" charset="0"/>
              </a:rPr>
              <a:t>Unclear organisational establishments &amp; funding ceilings; </a:t>
            </a:r>
            <a:endParaRPr lang="en-US" sz="20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AU" sz="2000" dirty="0">
                <a:latin typeface="Arial" panose="020B0604020202020204" pitchFamily="34" charset="0"/>
                <a:cs typeface="Arial" panose="020B0604020202020204" pitchFamily="34" charset="0"/>
              </a:rPr>
              <a:t>Inaccessibility to timely, current and accurate payroll and budget information;</a:t>
            </a:r>
            <a:endParaRPr lang="en-US" sz="20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AU" sz="2000" dirty="0">
                <a:latin typeface="Arial" panose="020B0604020202020204" pitchFamily="34" charset="0"/>
                <a:cs typeface="Arial" panose="020B0604020202020204" pitchFamily="34" charset="0"/>
              </a:rPr>
              <a:t>Using alternative financial systems to pay large numbers of staff in unfunded or non-approved roles; </a:t>
            </a:r>
            <a:endParaRPr lang="en-US" sz="2000" dirty="0">
              <a:latin typeface="Arial" panose="020B0604020202020204" pitchFamily="34" charset="0"/>
              <a:cs typeface="Arial" panose="020B0604020202020204" pitchFamily="34" charset="0"/>
            </a:endParaRPr>
          </a:p>
          <a:p>
            <a:pPr lvl="1" algn="just">
              <a:buFont typeface="Wingdings" panose="05000000000000000000" pitchFamily="2" charset="2"/>
              <a:buChar char="q"/>
            </a:pPr>
            <a:r>
              <a:rPr lang="en-AU" sz="2000" dirty="0">
                <a:latin typeface="Arial" panose="020B0604020202020204" pitchFamily="34" charset="0"/>
                <a:cs typeface="Arial" panose="020B0604020202020204" pitchFamily="34" charset="0"/>
              </a:rPr>
              <a:t>High numbers of excess and unattached officers, often as a result of large-scale restructuring and political intervention within line agencies.</a:t>
            </a:r>
            <a:endParaRPr lang="en-US" sz="2000" dirty="0">
              <a:latin typeface="Arial" panose="020B0604020202020204" pitchFamily="34" charset="0"/>
              <a:cs typeface="Arial" panose="020B0604020202020204" pitchFamily="34" charset="0"/>
            </a:endParaRPr>
          </a:p>
          <a:p>
            <a:pPr algn="just">
              <a:buNone/>
            </a:pPr>
            <a:endParaRPr lang="en-AU" b="1" dirty="0">
              <a:solidFill>
                <a:srgbClr val="FF0000"/>
              </a:solidFill>
            </a:endParaRPr>
          </a:p>
        </p:txBody>
      </p:sp>
    </p:spTree>
    <p:extLst>
      <p:ext uri="{BB962C8B-B14F-4D97-AF65-F5344CB8AC3E}">
        <p14:creationId xmlns:p14="http://schemas.microsoft.com/office/powerpoint/2010/main" val="367080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00042"/>
            <a:ext cx="7858180" cy="1344782"/>
          </a:xfrm>
        </p:spPr>
        <p:txBody>
          <a:bodyPr/>
          <a:lstStyle/>
          <a:p>
            <a:r>
              <a:rPr lang="en-AU" sz="2800" dirty="0"/>
              <a:t>Why is it important to Conduct Staffing &amp; Establishment Reviews </a:t>
            </a:r>
            <a:br>
              <a:rPr lang="en-AU" sz="2800" dirty="0"/>
            </a:br>
            <a:endParaRPr lang="en-AU" sz="2800" dirty="0"/>
          </a:p>
        </p:txBody>
      </p:sp>
      <p:sp>
        <p:nvSpPr>
          <p:cNvPr id="3" name="Content Placeholder 2"/>
          <p:cNvSpPr>
            <a:spLocks noGrp="1"/>
          </p:cNvSpPr>
          <p:nvPr>
            <p:ph sz="quarter" idx="1"/>
          </p:nvPr>
        </p:nvSpPr>
        <p:spPr>
          <a:xfrm>
            <a:off x="1142976" y="1268760"/>
            <a:ext cx="7500990" cy="4824536"/>
          </a:xfrm>
        </p:spPr>
        <p:txBody>
          <a:bodyPr/>
          <a:lstStyle/>
          <a:p>
            <a:pPr algn="just">
              <a:buNone/>
            </a:pPr>
            <a:endParaRPr lang="en-US" sz="1600" dirty="0"/>
          </a:p>
          <a:p>
            <a:pPr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Determines agency’s establishment and staffing needs to avoid under budgeting and over expenditure.</a:t>
            </a:r>
          </a:p>
          <a:p>
            <a:pPr lvl="0"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To audit and reconcile information currently contained within the Integrated HR Payroll System and to accurately identify the necessary staffing &amp; PE ceilings for Budget submissions</a:t>
            </a:r>
          </a:p>
          <a:p>
            <a:pPr lvl="0" algn="just">
              <a:buFont typeface="Courier New" panose="02070309020205020404" pitchFamily="49" charset="0"/>
              <a:buChar char="o"/>
            </a:pPr>
            <a:r>
              <a:rPr lang="en-US" sz="1800" dirty="0">
                <a:latin typeface="Arial" panose="020B0604020202020204" pitchFamily="34" charset="0"/>
                <a:cs typeface="Arial" panose="020B0604020202020204" pitchFamily="34" charset="0"/>
              </a:rPr>
              <a:t>Ensure the Integrated  HR Payroll System is the primary source of GoPNG payroll information &amp; transactions</a:t>
            </a:r>
          </a:p>
          <a:p>
            <a:pPr lvl="0" algn="just">
              <a:buFont typeface="Courier New" panose="02070309020205020404" pitchFamily="49" charset="0"/>
              <a:buChar char="o"/>
            </a:pPr>
            <a:r>
              <a:rPr lang="en-AU" sz="1800" dirty="0">
                <a:latin typeface="Arial" pitchFamily="34" charset="0"/>
                <a:cs typeface="Arial" pitchFamily="34" charset="0"/>
              </a:rPr>
              <a:t> Agency PE Budget Proposal is supported by Budget Committee</a:t>
            </a:r>
          </a:p>
          <a:p>
            <a:pPr lvl="0" algn="just">
              <a:buFont typeface="Courier New" panose="02070309020205020404" pitchFamily="49" charset="0"/>
              <a:buChar char="o"/>
            </a:pPr>
            <a:r>
              <a:rPr lang="en-US" sz="1800" dirty="0">
                <a:latin typeface="Arial" pitchFamily="34" charset="0"/>
                <a:cs typeface="Arial" pitchFamily="34" charset="0"/>
              </a:rPr>
              <a:t>Staff management and strategic workforce planning within line agencies to meet the needs of </a:t>
            </a:r>
            <a:r>
              <a:rPr lang="en-US" sz="1800" i="1" dirty="0">
                <a:latin typeface="Arial" pitchFamily="34" charset="0"/>
                <a:cs typeface="Arial" pitchFamily="34" charset="0"/>
              </a:rPr>
              <a:t>GoPNG</a:t>
            </a:r>
            <a:r>
              <a:rPr lang="en-US" sz="1800" dirty="0">
                <a:latin typeface="Arial" pitchFamily="34" charset="0"/>
                <a:cs typeface="Arial" pitchFamily="34" charset="0"/>
              </a:rPr>
              <a:t>.</a:t>
            </a:r>
          </a:p>
          <a:p>
            <a:pPr marL="285750" lvl="1" indent="-285750" algn="just">
              <a:spcBef>
                <a:spcPts val="575"/>
              </a:spcBef>
              <a:buClr>
                <a:schemeClr val="accent1"/>
              </a:buClr>
            </a:pPr>
            <a:r>
              <a:rPr lang="en-US" sz="1800" dirty="0">
                <a:latin typeface="Arial" pitchFamily="34" charset="0"/>
                <a:cs typeface="Arial" pitchFamily="34" charset="0"/>
              </a:rPr>
              <a:t>Timely provision of reports for the Budget Review Process and to OSPEAC. </a:t>
            </a:r>
          </a:p>
          <a:p>
            <a:pPr marL="285750" lvl="1" indent="-285750" algn="just">
              <a:spcBef>
                <a:spcPts val="575"/>
              </a:spcBef>
              <a:buClr>
                <a:schemeClr val="accent1"/>
              </a:buClr>
              <a:buNone/>
            </a:pPr>
            <a:r>
              <a:rPr lang="en-US" sz="1800" dirty="0">
                <a:latin typeface="Arial" pitchFamily="34" charset="0"/>
                <a:cs typeface="Arial" pitchFamily="34" charset="0"/>
              </a:rPr>
              <a:t> </a:t>
            </a:r>
          </a:p>
          <a:p>
            <a:pPr marL="285750" lvl="1" indent="-285750" algn="just">
              <a:spcBef>
                <a:spcPts val="575"/>
              </a:spcBef>
              <a:buClr>
                <a:schemeClr val="accent1"/>
              </a:buClr>
            </a:pPr>
            <a:endParaRPr lang="en-US" sz="1400" dirty="0">
              <a:latin typeface="Arial" pitchFamily="34" charset="0"/>
              <a:cs typeface="Arial" pitchFamily="34" charset="0"/>
            </a:endParaRPr>
          </a:p>
          <a:p>
            <a:pPr lvl="0" algn="just">
              <a:buFont typeface="Wingdings" panose="05000000000000000000" pitchFamily="2" charset="2"/>
              <a:buChar char="q"/>
            </a:pPr>
            <a:endParaRPr lang="en-US" sz="1400" dirty="0"/>
          </a:p>
          <a:p>
            <a:pPr marL="342900" lvl="0" indent="-342900" algn="just">
              <a:buFont typeface="+mj-lt"/>
              <a:buAutoNum type="arabicPeriod"/>
            </a:pPr>
            <a:endParaRPr lang="en-US" sz="1600" dirty="0"/>
          </a:p>
          <a:p>
            <a:pPr>
              <a:buNone/>
            </a:pPr>
            <a:r>
              <a:rPr lang="en-US" sz="1600" dirty="0"/>
              <a:t>	</a:t>
            </a:r>
            <a:endParaRPr lang="en-AU" dirty="0"/>
          </a:p>
        </p:txBody>
      </p:sp>
    </p:spTree>
    <p:extLst>
      <p:ext uri="{BB962C8B-B14F-4D97-AF65-F5344CB8AC3E}">
        <p14:creationId xmlns:p14="http://schemas.microsoft.com/office/powerpoint/2010/main" val="4069365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990600" y="1628800"/>
            <a:ext cx="7924800" cy="4314800"/>
          </a:xfrm>
        </p:spPr>
        <p:txBody>
          <a:bodyPr/>
          <a:lstStyle/>
          <a:p>
            <a:pPr algn="just"/>
            <a:r>
              <a:rPr lang="en-US" sz="2000" dirty="0">
                <a:latin typeface="Arial" pitchFamily="34" charset="0"/>
                <a:cs typeface="Arial" pitchFamily="34" charset="0"/>
              </a:rPr>
              <a:t>Inaccurate staffing data and costs resulting in over/under budgeting across the Public Service </a:t>
            </a:r>
            <a:endParaRPr lang="en-US" sz="2000" dirty="0">
              <a:solidFill>
                <a:schemeClr val="accent1">
                  <a:lumMod val="40000"/>
                  <a:lumOff val="60000"/>
                </a:schemeClr>
              </a:solidFill>
              <a:latin typeface="Arial" pitchFamily="34" charset="0"/>
              <a:cs typeface="Arial" pitchFamily="34" charset="0"/>
            </a:endParaRPr>
          </a:p>
          <a:p>
            <a:pPr algn="just"/>
            <a:r>
              <a:rPr lang="en-US" sz="2000" dirty="0">
                <a:latin typeface="Arial" pitchFamily="34" charset="0"/>
                <a:cs typeface="Arial" pitchFamily="34" charset="0"/>
              </a:rPr>
              <a:t>Poor records maintenance (System and Manuel registers POR &amp; ECT)</a:t>
            </a:r>
          </a:p>
          <a:p>
            <a:pPr algn="just"/>
            <a:r>
              <a:rPr lang="en-US" sz="2000" dirty="0">
                <a:latin typeface="Arial" pitchFamily="34" charset="0"/>
                <a:cs typeface="Arial" pitchFamily="34" charset="0"/>
              </a:rPr>
              <a:t>Affects staff movement </a:t>
            </a:r>
          </a:p>
          <a:p>
            <a:pPr algn="just"/>
            <a:r>
              <a:rPr lang="en-US" sz="2000" dirty="0">
                <a:latin typeface="Arial" pitchFamily="34" charset="0"/>
                <a:cs typeface="Arial" pitchFamily="34" charset="0"/>
              </a:rPr>
              <a:t>No collective decision making from DPM and stakeholders on how best to control overruns in PE and other expenditure</a:t>
            </a:r>
          </a:p>
          <a:p>
            <a:pPr lvl="0" algn="just"/>
            <a:r>
              <a:rPr lang="en-US" sz="2000" dirty="0">
                <a:latin typeface="Arial" pitchFamily="34" charset="0"/>
                <a:cs typeface="Arial" pitchFamily="34" charset="0"/>
              </a:rPr>
              <a:t>Personnel Emoluments Budgets appear unevenly balanced and do not support priority areas as per corporate plans, provincial district plans and national health plans.</a:t>
            </a:r>
          </a:p>
          <a:p>
            <a:endParaRPr lang="en-US" dirty="0"/>
          </a:p>
        </p:txBody>
      </p:sp>
      <p:sp>
        <p:nvSpPr>
          <p:cNvPr id="3" name="Title 2"/>
          <p:cNvSpPr>
            <a:spLocks noGrp="1"/>
          </p:cNvSpPr>
          <p:nvPr>
            <p:ph type="title"/>
          </p:nvPr>
        </p:nvSpPr>
        <p:spPr>
          <a:xfrm>
            <a:off x="914400" y="274638"/>
            <a:ext cx="8001000" cy="1354162"/>
          </a:xfrm>
        </p:spPr>
        <p:txBody>
          <a:bodyPr/>
          <a:lstStyle/>
          <a:p>
            <a:r>
              <a:rPr lang="en-AU" dirty="0"/>
              <a:t>Implications of not conducting S&amp;E Review </a:t>
            </a:r>
            <a:endParaRPr lang="en-US" dirty="0"/>
          </a:p>
        </p:txBody>
      </p:sp>
    </p:spTree>
    <p:extLst>
      <p:ext uri="{BB962C8B-B14F-4D97-AF65-F5344CB8AC3E}">
        <p14:creationId xmlns:p14="http://schemas.microsoft.com/office/powerpoint/2010/main" val="313136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642918"/>
            <a:ext cx="7715304" cy="1000132"/>
          </a:xfrm>
        </p:spPr>
        <p:txBody>
          <a:bodyPr/>
          <a:lstStyle/>
          <a:p>
            <a:r>
              <a:rPr lang="en-AU" sz="3200" dirty="0"/>
              <a:t>When should the Staffing, Establishment &amp; Budget reviews be undertaken?</a:t>
            </a:r>
            <a:endParaRPr lang="en-US" sz="3200" dirty="0"/>
          </a:p>
        </p:txBody>
      </p:sp>
      <p:sp>
        <p:nvSpPr>
          <p:cNvPr id="3" name="Content Placeholder 2"/>
          <p:cNvSpPr>
            <a:spLocks noGrp="1"/>
          </p:cNvSpPr>
          <p:nvPr>
            <p:ph sz="quarter" idx="1"/>
          </p:nvPr>
        </p:nvSpPr>
        <p:spPr>
          <a:xfrm>
            <a:off x="1357290" y="2071678"/>
            <a:ext cx="7286676" cy="3000396"/>
          </a:xfrm>
        </p:spPr>
        <p:txBody>
          <a:bodyPr/>
          <a:lstStyle/>
          <a:p>
            <a:pPr lvl="0" algn="just"/>
            <a:r>
              <a:rPr lang="en-AU" dirty="0"/>
              <a:t>Fortnightly –internally within agency</a:t>
            </a:r>
            <a:endParaRPr lang="en-US" dirty="0"/>
          </a:p>
          <a:p>
            <a:pPr lvl="0" algn="just"/>
            <a:r>
              <a:rPr lang="en-AU" dirty="0"/>
              <a:t>Monthly – in line with the Cash Flows</a:t>
            </a:r>
            <a:endParaRPr lang="en-US" dirty="0"/>
          </a:p>
          <a:p>
            <a:pPr lvl="0" algn="just"/>
            <a:r>
              <a:rPr lang="en-AU" dirty="0"/>
              <a:t>Quarterly intervals – these records must be made available at the S &amp; E reviews and Audits.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8001000" cy="1354162"/>
          </a:xfrm>
        </p:spPr>
        <p:txBody>
          <a:bodyPr/>
          <a:lstStyle/>
          <a:p>
            <a:r>
              <a:rPr lang="en-AU" dirty="0"/>
              <a:t>How S&amp;E Review is linked to the Annual Budget Process </a:t>
            </a:r>
            <a:endParaRPr lang="en-US" dirty="0"/>
          </a:p>
        </p:txBody>
      </p:sp>
      <p:pic>
        <p:nvPicPr>
          <p:cNvPr id="4" name="Content Placeholder 3"/>
          <p:cNvPicPr>
            <a:picLocks noGrp="1" noChangeAspect="1"/>
          </p:cNvPicPr>
          <p:nvPr>
            <p:ph sz="quarter" idx="1"/>
          </p:nvPr>
        </p:nvPicPr>
        <p:blipFill>
          <a:blip r:embed="rId2"/>
          <a:stretch>
            <a:fillRect/>
          </a:stretch>
        </p:blipFill>
        <p:spPr>
          <a:xfrm>
            <a:off x="990600" y="2204864"/>
            <a:ext cx="7924800" cy="3888432"/>
          </a:xfrm>
          <a:prstGeom prst="rect">
            <a:avLst/>
          </a:prstGeom>
        </p:spPr>
      </p:pic>
    </p:spTree>
    <p:extLst>
      <p:ext uri="{BB962C8B-B14F-4D97-AF65-F5344CB8AC3E}">
        <p14:creationId xmlns:p14="http://schemas.microsoft.com/office/powerpoint/2010/main" val="205049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3E3E4B9-4E86-F687-6F98-965876FDED53}"/>
              </a:ext>
            </a:extLst>
          </p:cNvPr>
          <p:cNvPicPr>
            <a:picLocks noGrp="1" noChangeAspect="1"/>
          </p:cNvPicPr>
          <p:nvPr>
            <p:ph sz="quarter" idx="1"/>
          </p:nvPr>
        </p:nvPicPr>
        <p:blipFill>
          <a:blip r:embed="rId2"/>
          <a:stretch>
            <a:fillRect/>
          </a:stretch>
        </p:blipFill>
        <p:spPr>
          <a:xfrm>
            <a:off x="1259632" y="1412776"/>
            <a:ext cx="7272808" cy="4824536"/>
          </a:xfrm>
          <a:prstGeom prst="rect">
            <a:avLst/>
          </a:prstGeom>
        </p:spPr>
      </p:pic>
      <p:sp>
        <p:nvSpPr>
          <p:cNvPr id="3" name="Title 2">
            <a:extLst>
              <a:ext uri="{FF2B5EF4-FFF2-40B4-BE49-F238E27FC236}">
                <a16:creationId xmlns:a16="http://schemas.microsoft.com/office/drawing/2014/main" id="{41CC8A4E-1151-CE91-264D-2E4A82BC2449}"/>
              </a:ext>
            </a:extLst>
          </p:cNvPr>
          <p:cNvSpPr>
            <a:spLocks noGrp="1"/>
          </p:cNvSpPr>
          <p:nvPr>
            <p:ph type="title"/>
          </p:nvPr>
        </p:nvSpPr>
        <p:spPr/>
        <p:txBody>
          <a:bodyPr/>
          <a:lstStyle/>
          <a:p>
            <a:r>
              <a:rPr lang="en-US" dirty="0"/>
              <a:t>Staffing Data as at Pay 23/26 </a:t>
            </a:r>
            <a:endParaRPr lang="en-PG" dirty="0"/>
          </a:p>
        </p:txBody>
      </p:sp>
    </p:spTree>
    <p:extLst>
      <p:ext uri="{BB962C8B-B14F-4D97-AF65-F5344CB8AC3E}">
        <p14:creationId xmlns:p14="http://schemas.microsoft.com/office/powerpoint/2010/main" val="1584154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Corporate Layout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2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DPM Corporate Layout Theme</Template>
  <TotalTime>21520</TotalTime>
  <Words>994</Words>
  <Application>Microsoft Office PowerPoint</Application>
  <PresentationFormat>On-screen Show (4:3)</PresentationFormat>
  <Paragraphs>108</Paragraphs>
  <Slides>14</Slides>
  <Notes>5</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14</vt:i4>
      </vt:variant>
    </vt:vector>
  </HeadingPairs>
  <TitlesOfParts>
    <vt:vector size="29" baseType="lpstr">
      <vt:lpstr>Arial</vt:lpstr>
      <vt:lpstr>Arial Narrow</vt:lpstr>
      <vt:lpstr>Calibri</vt:lpstr>
      <vt:lpstr>Courier New</vt:lpstr>
      <vt:lpstr>Franklin Gothic Book</vt:lpstr>
      <vt:lpstr>Lucida Calligraphy</vt:lpstr>
      <vt:lpstr>Monotype Corsiva</vt:lpstr>
      <vt:lpstr>Perpetua</vt:lpstr>
      <vt:lpstr>Plantagenet Cherokee</vt:lpstr>
      <vt:lpstr>Wingdings</vt:lpstr>
      <vt:lpstr>Wingdings 2</vt:lpstr>
      <vt:lpstr>DPM Corporate Layout Theme</vt:lpstr>
      <vt:lpstr>Custom Design</vt:lpstr>
      <vt:lpstr>1_DPM General Order Theme</vt:lpstr>
      <vt:lpstr>2_DPM General Order Theme</vt:lpstr>
      <vt:lpstr>     DEPARTMENT OF PERSONNEL MANAGEMENT  NATIONAL AGENCIES REFORMS WORKSHOP   27 November 01 Dec, 2023  APEC HAUS, NCD</vt:lpstr>
      <vt:lpstr>Presentation Outline </vt:lpstr>
      <vt:lpstr>Overview</vt:lpstr>
      <vt:lpstr>Overview-continue</vt:lpstr>
      <vt:lpstr>Why is it important to Conduct Staffing &amp; Establishment Reviews  </vt:lpstr>
      <vt:lpstr>Implications of not conducting S&amp;E Review </vt:lpstr>
      <vt:lpstr>When should the Staffing, Establishment &amp; Budget reviews be undertaken?</vt:lpstr>
      <vt:lpstr>How S&amp;E Review is linked to the Annual Budget Process </vt:lpstr>
      <vt:lpstr>Staffing Data as at Pay 23/26 </vt:lpstr>
      <vt:lpstr>Generic Issues </vt:lpstr>
      <vt:lpstr>Summary -Important considerations </vt:lpstr>
      <vt:lpstr>Going Forward (PE Proposal Support)</vt:lpstr>
      <vt:lpstr>Going forward</vt:lpstr>
      <vt:lpstr>End of Presentation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Skills</dc:title>
  <dc:creator>Linda Kerwin</dc:creator>
  <cp:lastModifiedBy>MOS Grateful Patron</cp:lastModifiedBy>
  <cp:revision>841</cp:revision>
  <cp:lastPrinted>2014-07-03T02:09:33Z</cp:lastPrinted>
  <dcterms:created xsi:type="dcterms:W3CDTF">2010-10-25T01:43:15Z</dcterms:created>
  <dcterms:modified xsi:type="dcterms:W3CDTF">2023-11-29T22:45:43Z</dcterms:modified>
</cp:coreProperties>
</file>