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8" r:id="rId2"/>
    <p:sldId id="290" r:id="rId3"/>
    <p:sldId id="294" r:id="rId4"/>
    <p:sldId id="296" r:id="rId5"/>
    <p:sldId id="295" r:id="rId6"/>
    <p:sldId id="281" r:id="rId7"/>
    <p:sldId id="282" r:id="rId8"/>
    <p:sldId id="283" r:id="rId9"/>
    <p:sldId id="284" r:id="rId10"/>
    <p:sldId id="291" r:id="rId11"/>
    <p:sldId id="289" r:id="rId12"/>
    <p:sldId id="274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515" autoAdjust="0"/>
  </p:normalViewPr>
  <p:slideViewPr>
    <p:cSldViewPr snapToGrid="0">
      <p:cViewPr varScale="1">
        <p:scale>
          <a:sx n="34" d="100"/>
          <a:sy n="34" d="100"/>
        </p:scale>
        <p:origin x="20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4" d="100"/>
          <a:sy n="44" d="100"/>
        </p:scale>
        <p:origin x="3030" y="66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73D7B00D-E790-40AA-A75E-60F681C2EF45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1D7C3EA3-6DBA-4FC0-8EFC-59896058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3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844288F3-F0CD-475E-ABE3-3731AB66765D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433026C2-EC67-4133-9AE4-CAA4AC696C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3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your introduction here and introduce your presentation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51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</a:t>
            </a:r>
            <a:r>
              <a:rPr lang="en-US" baseline="0" dirty="0"/>
              <a:t> the Outlines as listed in the </a:t>
            </a:r>
            <a:r>
              <a:rPr lang="en-US" baseline="0" dirty="0" err="1"/>
              <a:t>bulletpoints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39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</a:t>
            </a:r>
            <a:r>
              <a:rPr lang="en-US" baseline="0" dirty="0"/>
              <a:t> Policy Directives as you know are to do with the cost saving measures which the </a:t>
            </a:r>
            <a:r>
              <a:rPr lang="en-US" baseline="0" dirty="0" err="1"/>
              <a:t>Govt</a:t>
            </a:r>
            <a:r>
              <a:rPr lang="en-US" baseline="0" dirty="0"/>
              <a:t> is concerned with Public Service wage bill, therefore the following Directives were issued…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4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dated claims that are not budget for,</a:t>
            </a:r>
            <a:r>
              <a:rPr lang="en-US" baseline="0" dirty="0"/>
              <a:t> for that financial year. Once processed, they contributed to the overruns.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47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you explain it in your </a:t>
            </a:r>
            <a:r>
              <a:rPr lang="en-US"/>
              <a:t>own</a:t>
            </a:r>
            <a:r>
              <a:rPr lang="en-US" baseline="0"/>
              <a:t> understanding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3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5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07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Because </a:t>
            </a:r>
            <a:r>
              <a:rPr lang="en-US" dirty="0" err="1"/>
              <a:t>DoF</a:t>
            </a:r>
            <a:r>
              <a:rPr lang="en-US" dirty="0"/>
              <a:t> holding</a:t>
            </a:r>
            <a:r>
              <a:rPr lang="en-US" baseline="0" dirty="0"/>
              <a:t> back claims and recalculating, or referring them back to DPM where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Secretary DPM have approved and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authorise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payments.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026C2-EC67-4133-9AE4-CAA4AC696C4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42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1" y="1449389"/>
            <a:ext cx="10892367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1" y="1371600"/>
            <a:ext cx="10892367" cy="1460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1" y="2971800"/>
            <a:ext cx="10892367" cy="11588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13208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8"/>
          <p:cNvSpPr txBox="1">
            <a:spLocks noChangeArrowheads="1"/>
          </p:cNvSpPr>
          <p:nvPr/>
        </p:nvSpPr>
        <p:spPr bwMode="auto">
          <a:xfrm rot="16200000">
            <a:off x="-2261657" y="3426768"/>
            <a:ext cx="5791200" cy="46166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“Rise Up, Step Up, Speak Up”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5791200" y="6172201"/>
            <a:ext cx="6096000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lantagenet Cherokee" panose="02020602070100000000" pitchFamily="18" charset="0"/>
                <a:ea typeface="+mn-ea"/>
                <a:cs typeface="+mn-cs"/>
              </a:rPr>
              <a:t>www.dpm.gov.pg</a:t>
            </a:r>
            <a:endParaRPr kumimoji="0" lang="en-AU" altLang="en-US" sz="20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lantagenet Cherokee" panose="02020602070100000000" pitchFamily="18" charset="0"/>
              <a:ea typeface="+mn-ea"/>
              <a:cs typeface="+mn-cs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505931"/>
            <a:ext cx="103632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377FC3-06BD-4594-81FF-85B4B505057D}" type="slidenum">
              <a:rPr lang="en-GB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1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B9FB2B-864F-42CD-A6E4-6D5C63963DA9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8EFE61-7B17-4B9D-B46C-38065826E5D1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34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A287DA-C15D-4773-9768-E9B4EF6DB96B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65F7CE-A7DE-4664-905A-9634D4ED4959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1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143000"/>
            <a:ext cx="106680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324600"/>
            <a:ext cx="10972800" cy="3429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D8EC15-883C-47CF-AA7D-F802B8C6863E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14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PM GO Ro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13208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320800" y="1066800"/>
            <a:ext cx="10566400" cy="4876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2"/>
                </a:solidFill>
                <a:latin typeface="Plantagenet Cherokee" pitchFamily="18" charset="0"/>
              </a:defRPr>
            </a:lvl1pPr>
          </a:lstStyle>
          <a:p>
            <a:pPr>
              <a:defRPr/>
            </a:pPr>
            <a:fld id="{32AA7947-23E8-44BD-81F1-64B4986C0B8C}" type="datetime1">
              <a:rPr lang="en-GB" smtClean="0">
                <a:solidFill>
                  <a:srgbClr val="696464"/>
                </a:solidFill>
              </a:rPr>
              <a:pPr>
                <a:defRPr/>
              </a:pPr>
              <a:t>30/11/2023</a:t>
            </a:fld>
            <a:endParaRPr lang="en-GB" dirty="0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7902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9E96A2-88E1-4DD1-B732-28CE52444B1C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9AAC7C-56E6-4DBE-AB86-3825F27E4682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86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7BCDFF-456D-4BB8-A9F2-DD346D36F5D6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6F86FF-EE93-4023-AB89-FF9E0AE07C35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28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05ABFB-1707-489E-ACE8-7CD68BCDD6C2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406C91-F613-47DF-9A5B-CC58C1A53603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30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5BEA46-2F06-428A-A294-77B1A0EE1AFD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B1FB27-BB00-4A67-B6EB-3559F83C50F9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5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D34317-B029-4895-8FCB-2853178A19C6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7F0685-16AE-43C0-9615-6D4943955DEC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8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BF1767-8CA7-46E8-8C65-C1EEB20B2A2C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220399-1DA4-4F74-80C9-22146BCA03B1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6248400"/>
            <a:ext cx="10972800" cy="419100"/>
          </a:xfrm>
          <a:prstGeom prst="rect">
            <a:avLst/>
          </a:prstGeom>
        </p:spPr>
        <p:txBody>
          <a:bodyPr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2832EE-DB7C-47D8-8347-C821532D79A7}" type="datetime1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30/11/2023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Public Service General Order Rollout, 2012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  <a:prstGeom prst="ellipse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2AF28F-3FCD-4F84-ACBF-DAB43ACE5079}" type="slidenum">
              <a:rPr lang="en-GB" altLang="en-US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5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4100" name="Title Placeholder 21"/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10668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066800"/>
            <a:ext cx="10668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10" name="Picture 9"/>
          <p:cNvPicPr/>
          <p:nvPr/>
        </p:nvPicPr>
        <p:blipFill>
          <a:blip r:embed="rId15" cstate="print">
            <a:lum bright="12000" contrast="18000"/>
          </a:blip>
          <a:srcRect/>
          <a:stretch>
            <a:fillRect/>
          </a:stretch>
        </p:blipFill>
        <p:spPr bwMode="auto">
          <a:xfrm>
            <a:off x="0" y="228600"/>
            <a:ext cx="13208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5" name="TextBox 10"/>
          <p:cNvSpPr txBox="1">
            <a:spLocks noChangeArrowheads="1"/>
          </p:cNvSpPr>
          <p:nvPr/>
        </p:nvSpPr>
        <p:spPr bwMode="auto">
          <a:xfrm rot="16200000">
            <a:off x="-2240491" y="3234407"/>
            <a:ext cx="5791200" cy="8463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“Rise Up, Step Up, Speak Up”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lantagenet Cherokee" pitchFamily="18" charset="0"/>
                <a:ea typeface="+mn-ea"/>
                <a:cs typeface="+mn-cs"/>
              </a:rPr>
              <a:t>Department of Personnel Management</a:t>
            </a: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lantagenet Cherokee" pitchFamily="18" charset="0"/>
              <a:ea typeface="+mn-ea"/>
              <a:cs typeface="+mn-cs"/>
            </a:endParaRPr>
          </a:p>
        </p:txBody>
      </p:sp>
      <p:sp>
        <p:nvSpPr>
          <p:cNvPr id="2056" name="TextBox 11"/>
          <p:cNvSpPr txBox="1">
            <a:spLocks noChangeArrowheads="1"/>
          </p:cNvSpPr>
          <p:nvPr/>
        </p:nvSpPr>
        <p:spPr bwMode="auto">
          <a:xfrm>
            <a:off x="0" y="6299200"/>
            <a:ext cx="1422400" cy="254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www.dpm.gov.pg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12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rgbClr val="704A3D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04A3D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147" y="232434"/>
            <a:ext cx="2378068" cy="14567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7"/>
            <a:ext cx="10857571" cy="3862465"/>
          </a:xfrm>
        </p:spPr>
        <p:txBody>
          <a:bodyPr/>
          <a:lstStyle/>
          <a:p>
            <a:pPr algn="ctr"/>
            <a:r>
              <a:rPr lang="en-US" sz="480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586EA6"/>
                  </a:outerShdw>
                </a:effectLst>
                <a:latin typeface="Gill Sans MT" panose="020B0502020104020203"/>
              </a:rPr>
              <a:t>Public Service Reforms Regional Workshop</a:t>
            </a:r>
            <a:br>
              <a:rPr lang="en-AU" sz="4800" dirty="0">
                <a:solidFill>
                  <a:srgbClr val="956251">
                    <a:lumMod val="75000"/>
                  </a:srgbClr>
                </a:solidFill>
              </a:rPr>
            </a:br>
            <a:r>
              <a:rPr lang="en-AU" sz="4800" u="sng" dirty="0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 pitchFamily="34" charset="0"/>
              </a:rPr>
              <a:t>Offline Payments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19200" y="1143000"/>
            <a:ext cx="10668000" cy="4287129"/>
          </a:xfrm>
        </p:spPr>
        <p:txBody>
          <a:bodyPr/>
          <a:lstStyle/>
          <a:p>
            <a:pPr marL="27463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0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ISSUES/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538868"/>
            <a:ext cx="10668000" cy="5096108"/>
          </a:xfrm>
        </p:spPr>
        <p:txBody>
          <a:bodyPr/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Downtime of Ascender in December, 2021 to June 2022 - led to back-log/ delay in processing of claims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Non compliance to Offline requirements- No updated salary history cards attached, no death certificates attached for deceased cases,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etc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DPM turnaround time 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Termination bookings on Ascender do not correspond to the actual close of business dates (example, officer resigned on 1 January 2023 but is terminated from Ascender on 23 June 2023, ignoring DOPAY period)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Deceased, resigned, or terminated officers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MUST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be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SUSPENDED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OFF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from the payroll before final entitlement claims can be processed.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DOPAY – AGENCIES DO NOT RECOUP OVERPAYMENTS (i.e. Officers put off payroll after close of business are not recovered)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4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668000" cy="878913"/>
          </a:xfrm>
        </p:spPr>
        <p:txBody>
          <a:bodyPr/>
          <a:lstStyle/>
          <a:p>
            <a:pPr algn="ctr"/>
            <a:r>
              <a:rPr lang="en-US" sz="3200" cap="all" dirty="0">
                <a:ln w="3175" cmpd="sng">
                  <a:noFill/>
                </a:ln>
                <a:solidFill>
                  <a:prstClr val="black"/>
                </a:solidFill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/>
              </a:rPr>
              <a:t>WAY FORWARD</a:t>
            </a:r>
            <a:endParaRPr lang="en-US" sz="3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575582"/>
            <a:ext cx="10766474" cy="4754880"/>
          </a:xfrm>
        </p:spPr>
        <p:txBody>
          <a:bodyPr/>
          <a:lstStyle/>
          <a:p>
            <a:r>
              <a:rPr lang="en-AU" dirty="0"/>
              <a:t>ALL OFFLINE CLAIMS CHECKED, APPROVED BY SECRETARY DPM SHOULD BE PROCESSED BY DPM AND NOT DEPARTMENT OF FINANCE ITD</a:t>
            </a:r>
            <a:endParaRPr lang="en-US" dirty="0"/>
          </a:p>
          <a:p>
            <a:r>
              <a:rPr lang="en-US" dirty="0"/>
              <a:t>CEASE ALL NON GENUINE OFFLINE CLAIMS</a:t>
            </a:r>
          </a:p>
          <a:p>
            <a:r>
              <a:rPr lang="en-US" dirty="0"/>
              <a:t>AGENCIES TO CEASE GOING DIRECT TO FINANCE TO PROCESS OFFLINE CLAIMS</a:t>
            </a:r>
          </a:p>
          <a:p>
            <a:r>
              <a:rPr lang="en-US" dirty="0"/>
              <a:t>TERMINATION CALCULATOR FOR OFFLINE CLAIMS (VERSION UPGRADE)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1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17673" y="1055076"/>
            <a:ext cx="10668001" cy="5500467"/>
          </a:xfrm>
        </p:spPr>
        <p:txBody>
          <a:bodyPr/>
          <a:lstStyle/>
          <a:p>
            <a:pPr marL="0" lvl="0" indent="0" algn="ctr">
              <a:buClr>
                <a:srgbClr val="D34817"/>
              </a:buClr>
              <a:buNone/>
            </a:pPr>
            <a:r>
              <a:rPr lang="en-GB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Monitoring &amp; Compliance NGI Branch</a:t>
            </a:r>
            <a:endParaRPr lang="en-GB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A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      </a:t>
            </a:r>
          </a:p>
          <a:p>
            <a:pPr marL="0" indent="0" algn="ctr">
              <a:buNone/>
            </a:pPr>
            <a:r>
              <a:rPr lang="en-A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Telephone Numbers:</a:t>
            </a:r>
          </a:p>
          <a:p>
            <a:pPr marL="0" indent="0" algn="ctr">
              <a:buNone/>
            </a:pPr>
            <a:r>
              <a:rPr lang="en-A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A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327 6310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/ 327 6494</a:t>
            </a:r>
            <a:endParaRPr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2800" b="1" dirty="0">
                <a:latin typeface="Century Gothic" panose="020B0502020202020204" pitchFamily="34" charset="0"/>
              </a:rPr>
              <a:t>EMAIL ADDRESS</a:t>
            </a:r>
            <a:r>
              <a:rPr lang="en-GB" sz="2000" b="1" dirty="0">
                <a:latin typeface="Century Gothic" panose="020B0502020202020204" pitchFamily="34" charset="0"/>
              </a:rPr>
              <a:t>:</a:t>
            </a:r>
          </a:p>
          <a:p>
            <a:pPr marL="0" indent="0" algn="ctr">
              <a:buNone/>
            </a:pPr>
            <a:r>
              <a:rPr lang="en-GB" sz="3600" b="1" dirty="0">
                <a:latin typeface="Century Gothic" panose="020B0502020202020204" pitchFamily="34" charset="0"/>
              </a:rPr>
              <a:t>kokivarhymbi@dpm.gov.pg</a:t>
            </a:r>
          </a:p>
          <a:p>
            <a:pPr marL="0" lvl="0" indent="0" algn="ctr">
              <a:buClr>
                <a:srgbClr val="D34817"/>
              </a:buClr>
              <a:buNone/>
            </a:pPr>
            <a:r>
              <a:rPr lang="en-GB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kkonjib@dpm.gov.pg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mraga@dpm.gov.pg</a:t>
            </a:r>
          </a:p>
          <a:p>
            <a:pPr marL="0" indent="0" algn="ctr">
              <a:buNone/>
            </a:pP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gkoru@dpm.gov.pg</a:t>
            </a:r>
          </a:p>
          <a:p>
            <a:pPr marL="0" indent="0" algn="ctr">
              <a:buNone/>
            </a:pP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GB" sz="3600" b="1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0"/>
            <a:ext cx="10668001" cy="766372"/>
          </a:xfrm>
        </p:spPr>
        <p:txBody>
          <a:bodyPr/>
          <a:lstStyle/>
          <a:p>
            <a:r>
              <a:rPr lang="en-AU" sz="2400" dirty="0"/>
              <a:t>                                           </a:t>
            </a:r>
            <a:r>
              <a:rPr lang="en-A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CONTACT DETAILS</a:t>
            </a:r>
            <a:endParaRPr lang="en-GB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4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668000" cy="583492"/>
          </a:xfrm>
        </p:spPr>
        <p:txBody>
          <a:bodyPr/>
          <a:lstStyle/>
          <a:p>
            <a:pPr algn="ctr"/>
            <a:r>
              <a:rPr lang="en-A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OUTLINE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04332" y="858130"/>
            <a:ext cx="10682868" cy="5107259"/>
          </a:xfrm>
        </p:spPr>
        <p:txBody>
          <a:bodyPr/>
          <a:lstStyle/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DRIVERS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“OFFLINE PAYMENT”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VETTING CYCLE 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AT DIRECTORATE LEVEL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VETTING TEAM LEVEL 1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REQUIREMENTS FOR OFFLINES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ENDORSED OFFLINES FOR NATIONAL AGENCIES AND </a:t>
            </a:r>
            <a:r>
              <a:rPr lang="en-A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AUTHORITIES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OFFLINES IN PROGRESS FOR NATIONAL AGENCIES AND </a:t>
            </a:r>
            <a:r>
              <a:rPr lang="en-A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AUTHORITIES</a:t>
            </a:r>
            <a:endParaRPr lang="en-AU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ISSUES/ CHALLENGES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 FORWARD</a:t>
            </a:r>
          </a:p>
          <a:p>
            <a:pPr lvl="0">
              <a:buClr>
                <a:srgbClr val="D34817"/>
              </a:buClr>
            </a:pPr>
            <a:r>
              <a:rPr lang="en-A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8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POLICY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829994"/>
            <a:ext cx="10668000" cy="5683348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 Decision No.53/2011 -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Circular Instruction No. 15/2015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 Decision No. 304/2016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DPM/ Treasury Joint Circular of August 2016 – Cost Saving Measures</a:t>
            </a:r>
          </a:p>
          <a:p>
            <a:pPr lvl="0">
              <a:buClr>
                <a:srgbClr val="D34817"/>
              </a:buClr>
            </a:pP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 Decision No. 71/2017 – Cost Saving Measures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 Decision No. 109/2019 – Special General Order 11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 Decision No. 122/2019 –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Tax Act 1079– Section 46B repealed in 2019 giving prominence to Furlough Tax Reduction Schedule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4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Claims that are not in the defined retro dates.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…“OFFLINE PAYMENTS”</a:t>
            </a:r>
          </a:p>
        </p:txBody>
      </p:sp>
    </p:spTree>
    <p:extLst>
      <p:ext uri="{BB962C8B-B14F-4D97-AF65-F5344CB8AC3E}">
        <p14:creationId xmlns:p14="http://schemas.microsoft.com/office/powerpoint/2010/main" val="299246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OFFLINE PAYMENTS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972796"/>
              </p:ext>
            </p:extLst>
          </p:nvPr>
        </p:nvGraphicFramePr>
        <p:xfrm>
          <a:off x="1392702" y="1143000"/>
          <a:ext cx="10325685" cy="5350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131">
                  <a:extLst>
                    <a:ext uri="{9D8B030D-6E8A-4147-A177-3AD203B41FA5}">
                      <a16:colId xmlns:a16="http://schemas.microsoft.com/office/drawing/2014/main" val="3459130871"/>
                    </a:ext>
                  </a:extLst>
                </a:gridCol>
                <a:gridCol w="4593554">
                  <a:extLst>
                    <a:ext uri="{9D8B030D-6E8A-4147-A177-3AD203B41FA5}">
                      <a16:colId xmlns:a16="http://schemas.microsoft.com/office/drawing/2014/main" val="2625199822"/>
                    </a:ext>
                  </a:extLst>
                </a:gridCol>
              </a:tblGrid>
              <a:tr h="9393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GENUINE CLAIMS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</a:t>
                      </a:r>
                      <a:r>
                        <a:rPr lang="en-US" sz="2400" dirty="0"/>
                        <a:t>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01569"/>
                  </a:ext>
                </a:extLst>
              </a:tr>
              <a:tr h="611142">
                <a:tc>
                  <a:txBody>
                    <a:bodyPr/>
                    <a:lstStyle/>
                    <a:p>
                      <a:r>
                        <a:rPr lang="en-US" sz="2400" b="1" dirty="0"/>
                        <a:t>FINAL</a:t>
                      </a:r>
                      <a:r>
                        <a:rPr lang="en-US" sz="2400" b="1" baseline="0" dirty="0"/>
                        <a:t> ENTITLEMENTS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Perpetua Titling MT" panose="02020502060505020804" pitchFamily="18" charset="0"/>
                        </a:rPr>
                        <a:t>HIGHER DUTY ALLOWANCES (ACTING CAPACITIES)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latin typeface="Perpetua Titling MT" panose="020205020605050208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299561"/>
                  </a:ext>
                </a:extLst>
              </a:tr>
              <a:tr h="53866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aseline="0" dirty="0"/>
                        <a:t>DECEASED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Perpetua Titling MT" panose="02020502060505020804" pitchFamily="18" charset="0"/>
                        </a:rPr>
                        <a:t>PBSS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00629"/>
                  </a:ext>
                </a:extLst>
              </a:tr>
              <a:tr h="476574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baseline="0" dirty="0"/>
                        <a:t>RESIGNATION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cap="small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glow rad="38100">
                              <a:prstClr val="black">
                                <a:lumMod val="50000"/>
                                <a:lumOff val="50000"/>
                                <a:alpha val="20000"/>
                              </a:prstClr>
                            </a:glow>
                            <a:outerShdw blurRad="44450" dist="12700" dir="13860000" algn="tl" rotWithShape="0">
                              <a:srgbClr val="000000">
                                <a:alpha val="20000"/>
                              </a:srgbClr>
                            </a:outerShdw>
                          </a:effectLst>
                          <a:latin typeface="Perpetua Titling MT" panose="02020502060505020804" pitchFamily="18" charset="0"/>
                        </a:rPr>
                        <a:t>BACK PAYMENTS OF SALARIES</a:t>
                      </a:r>
                      <a:endParaRPr lang="en-US" b="0" dirty="0">
                        <a:latin typeface="Perpetua Titling MT" panose="020205020605050208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535855"/>
                  </a:ext>
                </a:extLst>
              </a:tr>
              <a:tr h="53899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TERMINATION/ DISMISSED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Perpetua Titling MT" panose="02020502060505020804" pitchFamily="18" charset="0"/>
                        </a:rPr>
                        <a:t>ALLOWANCES (CONTRACT /DMA/ETC)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78112"/>
                  </a:ext>
                </a:extLst>
              </a:tr>
              <a:tr h="61272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END OF EMPLOYMENT CONTRACT( </a:t>
                      </a:r>
                      <a:r>
                        <a:rPr lang="en-US" sz="2000"/>
                        <a:t>Non Renewal)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428963"/>
                  </a:ext>
                </a:extLst>
              </a:tr>
              <a:tr h="615492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PSC /COURT</a:t>
                      </a:r>
                      <a:r>
                        <a:rPr lang="en-US" sz="2000" baseline="0" dirty="0"/>
                        <a:t> ORDER REINSTATEMENTS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173373"/>
                  </a:ext>
                </a:extLst>
              </a:tr>
              <a:tr h="61272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5% TOP OF THE SALARY RANGE (PBSS)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382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37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22363" y="232435"/>
            <a:ext cx="10564837" cy="635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7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6609"/>
            <a:ext cx="10668000" cy="703385"/>
          </a:xfrm>
        </p:spPr>
        <p:txBody>
          <a:bodyPr/>
          <a:lstStyle/>
          <a:p>
            <a:pPr algn="ctr"/>
            <a:r>
              <a:rPr lang="en-US" sz="3200" cap="all" dirty="0">
                <a:ln w="3175" cmpd="sng">
                  <a:noFill/>
                </a:ln>
                <a:solidFill>
                  <a:schemeClr val="tx1"/>
                </a:solidFill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/>
              </a:rPr>
              <a:t>Directorate level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829994"/>
            <a:ext cx="10836812" cy="5824024"/>
          </a:xfrm>
        </p:spPr>
        <p:txBody>
          <a:bodyPr/>
          <a:lstStyle/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2800" b="1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Director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Agency submission – 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Register Claim – 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2400" b="1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Manager M&amp;C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Register claim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Sort nature of claim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Assign to action officer 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2400" b="1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Action officer M&amp;C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Register 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Prepare for compliance – 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requirements met – continue/ requirements not met – return to agency ( Refer compliance checklist)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compile &amp; submit to </a:t>
            </a:r>
            <a:r>
              <a:rPr lang="en-US" sz="1800" cap="small" dirty="0" err="1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m&amp;c</a:t>
            </a: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 Manager for confirmation on requirements/calculations Checked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8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submit for vetting – requirements met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32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4745"/>
            <a:ext cx="10668000" cy="647113"/>
          </a:xfrm>
        </p:spPr>
        <p:txBody>
          <a:bodyPr/>
          <a:lstStyle/>
          <a:p>
            <a:pPr algn="ctr"/>
            <a:r>
              <a:rPr lang="en-US" sz="3200" cap="all" dirty="0">
                <a:ln w="3175" cmpd="sng">
                  <a:noFill/>
                </a:ln>
                <a:solidFill>
                  <a:schemeClr val="tx1"/>
                </a:solidFill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/>
              </a:rPr>
              <a:t>Vetting team level - 1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1" y="801858"/>
            <a:ext cx="10668000" cy="6056142"/>
          </a:xfrm>
        </p:spPr>
        <p:txBody>
          <a:bodyPr/>
          <a:lstStyle/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b="1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Checker (1-2 weeks)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Register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Allocate claims to respective checker(s)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Checking process - requirements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Proceed for validation - Meeting requirements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Requirements not Met – return to a/ officer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-resubmission is to the checker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6.      Accountability of checker ends on return of submission to action officer (date)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b="1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Validator (1-2 weeks)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Proceed for validation – 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Final checking for Meeting requirements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Proceed with validation - requirements Met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Confirm validation for deputy secretary’s sighting</a:t>
            </a:r>
          </a:p>
          <a:p>
            <a:pPr marL="457200" lvl="0" indent="-45720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Arial"/>
              <a:buAutoNum type="arabicPeriod"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Requirements not Met – return to a/ officer &amp; manager for appropriate action(s) 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-resubmission is to the validator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1600" cap="small" dirty="0"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Perpetua Titling MT" panose="02020502060505020804" pitchFamily="18" charset="0"/>
              </a:rPr>
              <a:t>6.       Accountability of validator ends on return of submission to action officer (date)</a:t>
            </a:r>
            <a:endParaRPr lang="en-US" sz="1400" cap="small" dirty="0">
              <a:effectLst>
                <a:glow rad="38100">
                  <a:prstClr val="black">
                    <a:lumMod val="50000"/>
                    <a:lumOff val="50000"/>
                    <a:alpha val="20000"/>
                  </a:prstClr>
                </a:glow>
                <a:outerShdw blurRad="44450" dist="12700" dir="13860000" algn="tl" rotWithShape="0">
                  <a:srgbClr val="000000">
                    <a:alpha val="20000"/>
                  </a:srgbClr>
                </a:outerShdw>
              </a:effectLst>
              <a:latin typeface="Perpetua Titling MT" panose="020205020605050208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668000" cy="1103996"/>
          </a:xfrm>
        </p:spPr>
        <p:txBody>
          <a:bodyPr/>
          <a:lstStyle/>
          <a:p>
            <a:pPr algn="ctr"/>
            <a:r>
              <a:rPr lang="en-US" sz="3200" cap="all" dirty="0">
                <a:ln w="3175" cmpd="sng">
                  <a:noFill/>
                </a:ln>
                <a:solidFill>
                  <a:schemeClr val="tx1"/>
                </a:solidFill>
                <a:effectLst>
                  <a:glow rad="38100">
                    <a:prstClr val="black">
                      <a:lumMod val="65000"/>
                      <a:lumOff val="35000"/>
                      <a:alpha val="40000"/>
                    </a:prst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/>
              </a:rPr>
              <a:t>Requirements for offlines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607234"/>
            <a:ext cx="10668000" cy="5029200"/>
          </a:xfrm>
        </p:spPr>
        <p:txBody>
          <a:bodyPr/>
          <a:lstStyle/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Agency endorsed letter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Batch control form 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Special offline payment &amp; recovery form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Calculation sheet signed off by salary clerk and personnel officer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Approved Resignation letter from d/ head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Death certificate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    Copies of Court &amp; PSC Decisions – Reinstatements</a:t>
            </a:r>
          </a:p>
          <a:p>
            <a:pPr marL="0" lvl="0" indent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None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    Copies of updated salary history cards (all parts)</a:t>
            </a:r>
          </a:p>
          <a:p>
            <a:pPr lvl="0" defTabSz="457200" eaLnBrk="1" fontAlgn="auto" hangingPunct="1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cap="small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38100">
                    <a:prstClr val="black">
                      <a:lumMod val="50000"/>
                      <a:lumOff val="50000"/>
                      <a:alpha val="20000"/>
                    </a:prst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Century Gothic" panose="020B0502020202020204"/>
              </a:rPr>
              <a:t>Staff performance appraisal forms (5%, TOR)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23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PM General Order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798</Words>
  <Application>Microsoft Office PowerPoint</Application>
  <PresentationFormat>Widescreen</PresentationFormat>
  <Paragraphs>117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</vt:lpstr>
      <vt:lpstr>Arial Narrow</vt:lpstr>
      <vt:lpstr>Calibri</vt:lpstr>
      <vt:lpstr>Century Gothic</vt:lpstr>
      <vt:lpstr>Courier New</vt:lpstr>
      <vt:lpstr>Franklin Gothic Book</vt:lpstr>
      <vt:lpstr>Gill Sans MT</vt:lpstr>
      <vt:lpstr>Lucida Calligraphy</vt:lpstr>
      <vt:lpstr>Perpetua</vt:lpstr>
      <vt:lpstr>Perpetua Titling MT</vt:lpstr>
      <vt:lpstr>Plantagenet Cherokee</vt:lpstr>
      <vt:lpstr>Wingdings</vt:lpstr>
      <vt:lpstr>Wingdings 2</vt:lpstr>
      <vt:lpstr>DPM General Order Theme</vt:lpstr>
      <vt:lpstr>Public Service Reforms Regional Workshop Offline Payments</vt:lpstr>
      <vt:lpstr>OUTLINE</vt:lpstr>
      <vt:lpstr>KEY POLICY DIRECTIVES</vt:lpstr>
      <vt:lpstr>WHAT IS …“OFFLINE PAYMENTS”</vt:lpstr>
      <vt:lpstr>TYPES OF OFFLINE PAYMENTS</vt:lpstr>
      <vt:lpstr>PowerPoint Presentation</vt:lpstr>
      <vt:lpstr>Directorate level</vt:lpstr>
      <vt:lpstr>Vetting team level - 1</vt:lpstr>
      <vt:lpstr>Requirements for offlines</vt:lpstr>
      <vt:lpstr>ISSUES/ CHALLENGES</vt:lpstr>
      <vt:lpstr>WAY FORWARD</vt:lpstr>
      <vt:lpstr>                                           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CONSULTATIONS [Terms Of Reference]</dc:title>
  <dc:creator>Yetrus Buka</dc:creator>
  <cp:lastModifiedBy>Donald Kala</cp:lastModifiedBy>
  <cp:revision>209</cp:revision>
  <cp:lastPrinted>2023-10-21T02:10:40Z</cp:lastPrinted>
  <dcterms:created xsi:type="dcterms:W3CDTF">2018-06-04T03:59:35Z</dcterms:created>
  <dcterms:modified xsi:type="dcterms:W3CDTF">2023-11-30T00:09:44Z</dcterms:modified>
</cp:coreProperties>
</file>